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notesMasterIdLst>
    <p:notesMasterId r:id="rId50"/>
  </p:notesMasterIdLst>
  <p:handoutMasterIdLst>
    <p:handoutMasterId r:id="rId51"/>
  </p:handoutMasterIdLst>
  <p:sldIdLst>
    <p:sldId id="256" r:id="rId2"/>
    <p:sldId id="257" r:id="rId3"/>
    <p:sldId id="258" r:id="rId4"/>
    <p:sldId id="259" r:id="rId5"/>
    <p:sldId id="264" r:id="rId6"/>
    <p:sldId id="271" r:id="rId7"/>
    <p:sldId id="268" r:id="rId8"/>
    <p:sldId id="272" r:id="rId9"/>
    <p:sldId id="293" r:id="rId10"/>
    <p:sldId id="260" r:id="rId11"/>
    <p:sldId id="265" r:id="rId12"/>
    <p:sldId id="263" r:id="rId13"/>
    <p:sldId id="280" r:id="rId14"/>
    <p:sldId id="277" r:id="rId15"/>
    <p:sldId id="278" r:id="rId16"/>
    <p:sldId id="289" r:id="rId17"/>
    <p:sldId id="290" r:id="rId18"/>
    <p:sldId id="291" r:id="rId19"/>
    <p:sldId id="287" r:id="rId20"/>
    <p:sldId id="285" r:id="rId21"/>
    <p:sldId id="286" r:id="rId22"/>
    <p:sldId id="288" r:id="rId23"/>
    <p:sldId id="302" r:id="rId24"/>
    <p:sldId id="261" r:id="rId25"/>
    <p:sldId id="295" r:id="rId26"/>
    <p:sldId id="297" r:id="rId27"/>
    <p:sldId id="294" r:id="rId28"/>
    <p:sldId id="303" r:id="rId29"/>
    <p:sldId id="304" r:id="rId30"/>
    <p:sldId id="296" r:id="rId31"/>
    <p:sldId id="301" r:id="rId32"/>
    <p:sldId id="283" r:id="rId33"/>
    <p:sldId id="284" r:id="rId34"/>
    <p:sldId id="300" r:id="rId35"/>
    <p:sldId id="298" r:id="rId36"/>
    <p:sldId id="299" r:id="rId37"/>
    <p:sldId id="269" r:id="rId38"/>
    <p:sldId id="267" r:id="rId39"/>
    <p:sldId id="274" r:id="rId40"/>
    <p:sldId id="275" r:id="rId41"/>
    <p:sldId id="276" r:id="rId42"/>
    <p:sldId id="266" r:id="rId43"/>
    <p:sldId id="262" r:id="rId44"/>
    <p:sldId id="281" r:id="rId45"/>
    <p:sldId id="270" r:id="rId46"/>
    <p:sldId id="279" r:id="rId47"/>
    <p:sldId id="282" r:id="rId48"/>
    <p:sldId id="273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9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52AB8-C299-564E-A307-1B3B11D4DC3E}" type="datetimeFigureOut">
              <a:rPr lang="en-US" smtClean="0"/>
              <a:t>10/8/16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B0322-0D62-4D45-8CC4-EA51A325C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40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8964E-8706-B44C-AE89-7AAE4329D272}" type="datetimeFigureOut">
              <a:rPr lang="en-US" smtClean="0"/>
              <a:t>10/8/16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891D9-9017-744B-AA12-9BC5E223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38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10/8/16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10/8/16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029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filesender.cesnet.cz/download.php?vid=6b91a728-af2c-ed68-1ab3-000062070f13" TargetMode="Externa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roberts/jager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rchkit/searchkit" TargetMode="External"/><Relationship Id="rId4" Type="http://schemas.openxmlformats.org/officeDocument/2006/relationships/hyperlink" Target="http://grafana.org/" TargetMode="External"/><Relationship Id="rId5" Type="http://schemas.openxmlformats.org/officeDocument/2006/relationships/hyperlink" Target="https://github.com/Yelp/elastalert" TargetMode="External"/><Relationship Id="rId6" Type="http://schemas.openxmlformats.org/officeDocument/2006/relationships/hyperlink" Target="https://github.com/etsy/411" TargetMode="External"/><Relationship Id="rId7" Type="http://schemas.openxmlformats.org/officeDocument/2006/relationships/hyperlink" Target="http://molo.ch/" TargetMode="External"/><Relationship Id="rId8" Type="http://schemas.openxmlformats.org/officeDocument/2006/relationships/hyperlink" Target="https://github.com/biggiesmallsAG/nightHawkResponse" TargetMode="External"/><Relationship Id="rId9" Type="http://schemas.openxmlformats.org/officeDocument/2006/relationships/hyperlink" Target="https://github.com/elastic/kibana/wiki/Known-Plugins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elasticui.com/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ite2.logz.io/pricing/" TargetMode="External"/><Relationship Id="rId3" Type="http://schemas.openxmlformats.org/officeDocument/2006/relationships/hyperlink" Target="http://sematext.com/logsene/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filesender.cesnet.cz/download.php?vid=1dc7755a-1549-4f28-7a7b-00001aa3482c" TargetMode="Externa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Europen</a:t>
            </a:r>
            <a:r>
              <a:rPr lang="en-US" dirty="0" smtClean="0"/>
              <a:t> 2016: </a:t>
            </a:r>
            <a:r>
              <a:rPr lang="en-US" dirty="0" err="1" smtClean="0"/>
              <a:t>Tutoriál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Vít</a:t>
            </a:r>
            <a:r>
              <a:rPr lang="en-US" dirty="0" smtClean="0"/>
              <a:t> </a:t>
            </a:r>
            <a:r>
              <a:rPr lang="en-US" dirty="0" err="1" smtClean="0"/>
              <a:t>Bukač</a:t>
            </a:r>
            <a:endParaRPr lang="en-US" dirty="0" smtClean="0"/>
          </a:p>
          <a:p>
            <a:r>
              <a:rPr lang="en-US" dirty="0" err="1" smtClean="0"/>
              <a:t>Vašek</a:t>
            </a:r>
            <a:r>
              <a:rPr lang="en-US" dirty="0" smtClean="0"/>
              <a:t> Lorenc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Elastic Stack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Ne-</a:t>
            </a:r>
            <a:r>
              <a:rPr lang="en-US" dirty="0" err="1" smtClean="0"/>
              <a:t>až</a:t>
            </a:r>
            <a:r>
              <a:rPr lang="en-US" dirty="0" smtClean="0"/>
              <a:t>-</a:t>
            </a:r>
            <a:r>
              <a:rPr lang="en-US" dirty="0" err="1" smtClean="0"/>
              <a:t>tak</a:t>
            </a:r>
            <a:r>
              <a:rPr lang="en-US" dirty="0" err="1"/>
              <a:t>-</a:t>
            </a:r>
            <a:r>
              <a:rPr lang="en-US" dirty="0" err="1" smtClean="0"/>
              <a:t>stručný</a:t>
            </a:r>
            <a:r>
              <a:rPr lang="en-US" dirty="0" smtClean="0"/>
              <a:t> </a:t>
            </a:r>
            <a:r>
              <a:rPr lang="en-US" dirty="0" err="1" smtClean="0"/>
              <a:t>úvod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458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Elastic Stack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Elasticsearch</a:t>
            </a:r>
            <a:endParaRPr lang="en-US" dirty="0" smtClean="0"/>
          </a:p>
          <a:p>
            <a:pPr lvl="1"/>
            <a:r>
              <a:rPr lang="en-US" dirty="0" err="1" smtClean="0"/>
              <a:t>Schopnosti</a:t>
            </a:r>
            <a:r>
              <a:rPr lang="en-US" dirty="0" smtClean="0"/>
              <a:t>, </a:t>
            </a:r>
            <a:r>
              <a:rPr lang="en-US" dirty="0" err="1" smtClean="0"/>
              <a:t>možnosti</a:t>
            </a:r>
            <a:r>
              <a:rPr lang="en-US" dirty="0" smtClean="0"/>
              <a:t>, </a:t>
            </a:r>
            <a:r>
              <a:rPr lang="en-US" dirty="0" err="1" smtClean="0"/>
              <a:t>indexy</a:t>
            </a:r>
            <a:endParaRPr lang="en-US" dirty="0" smtClean="0"/>
          </a:p>
          <a:p>
            <a:pPr lvl="1"/>
            <a:r>
              <a:rPr lang="en-US" dirty="0" err="1" smtClean="0"/>
              <a:t>Datové</a:t>
            </a:r>
            <a:r>
              <a:rPr lang="en-US" dirty="0" smtClean="0"/>
              <a:t> </a:t>
            </a:r>
            <a:r>
              <a:rPr lang="en-US" dirty="0" err="1" smtClean="0"/>
              <a:t>typy</a:t>
            </a:r>
            <a:endParaRPr lang="en-US" dirty="0" smtClean="0"/>
          </a:p>
          <a:p>
            <a:pPr lvl="1"/>
            <a:r>
              <a:rPr lang="en-US" dirty="0" err="1" smtClean="0"/>
              <a:t>Mapování</a:t>
            </a:r>
            <a:r>
              <a:rPr lang="en-US" dirty="0" smtClean="0"/>
              <a:t>, </a:t>
            </a:r>
            <a:r>
              <a:rPr lang="en-US" dirty="0" err="1" smtClean="0"/>
              <a:t>šablony</a:t>
            </a:r>
            <a:endParaRPr lang="en-US" dirty="0" smtClean="0"/>
          </a:p>
          <a:p>
            <a:r>
              <a:rPr lang="en-US" b="1" dirty="0" err="1" smtClean="0"/>
              <a:t>Logstash</a:t>
            </a:r>
            <a:endParaRPr lang="en-US" b="1" dirty="0" smtClean="0"/>
          </a:p>
          <a:p>
            <a:pPr lvl="1"/>
            <a:r>
              <a:rPr lang="en-US" dirty="0" err="1" smtClean="0"/>
              <a:t>Ukázky</a:t>
            </a:r>
            <a:r>
              <a:rPr lang="en-US" dirty="0" smtClean="0"/>
              <a:t> </a:t>
            </a:r>
            <a:r>
              <a:rPr lang="en-US" dirty="0" err="1" smtClean="0"/>
              <a:t>různých</a:t>
            </a:r>
            <a:r>
              <a:rPr lang="en-US" dirty="0" smtClean="0"/>
              <a:t> </a:t>
            </a:r>
            <a:r>
              <a:rPr lang="en-US" dirty="0" err="1" smtClean="0"/>
              <a:t>vstupů</a:t>
            </a:r>
            <a:r>
              <a:rPr lang="en-US" dirty="0" smtClean="0"/>
              <a:t> a </a:t>
            </a:r>
            <a:r>
              <a:rPr lang="en-US" dirty="0" err="1" smtClean="0"/>
              <a:t>konfigurací</a:t>
            </a:r>
            <a:endParaRPr lang="en-US" dirty="0" smtClean="0"/>
          </a:p>
          <a:p>
            <a:r>
              <a:rPr lang="en-US" dirty="0" err="1" smtClean="0"/>
              <a:t>Kibana</a:t>
            </a:r>
            <a:endParaRPr lang="en-US" dirty="0" smtClean="0"/>
          </a:p>
          <a:p>
            <a:pPr lvl="1"/>
            <a:r>
              <a:rPr lang="en-US" dirty="0" err="1" smtClean="0"/>
              <a:t>Jednoduché</a:t>
            </a:r>
            <a:r>
              <a:rPr lang="en-US" dirty="0" smtClean="0"/>
              <a:t>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pPr lvl="1"/>
            <a:r>
              <a:rPr lang="en-US" dirty="0" err="1" smtClean="0"/>
              <a:t>Dodatečné</a:t>
            </a:r>
            <a:r>
              <a:rPr lang="en-US" dirty="0" smtClean="0"/>
              <a:t> </a:t>
            </a:r>
            <a:r>
              <a:rPr lang="en-US" dirty="0" err="1" smtClean="0"/>
              <a:t>aplikace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VM: </a:t>
            </a:r>
          </a:p>
          <a:p>
            <a:pPr lvl="1"/>
            <a:r>
              <a:rPr lang="en-US" sz="1600" dirty="0">
                <a:hlinkClick r:id="rId2"/>
              </a:rPr>
              <a:t>vagrant-elk-box.ova</a:t>
            </a:r>
            <a:endParaRPr lang="en-US" sz="1600" dirty="0" smtClean="0"/>
          </a:p>
          <a:p>
            <a:r>
              <a:rPr lang="en-US" dirty="0" err="1" smtClean="0"/>
              <a:t>Přístupy</a:t>
            </a:r>
            <a:r>
              <a:rPr lang="en-US" dirty="0" smtClean="0"/>
              <a:t>: </a:t>
            </a:r>
          </a:p>
          <a:p>
            <a:pPr lvl="1"/>
            <a:r>
              <a:rPr lang="en-US" sz="1600" dirty="0" err="1" smtClean="0"/>
              <a:t>europen</a:t>
            </a:r>
            <a:r>
              <a:rPr lang="en-US" sz="1600" dirty="0" smtClean="0"/>
              <a:t>/</a:t>
            </a:r>
            <a:r>
              <a:rPr lang="en-US" sz="1600" dirty="0" err="1" smtClean="0"/>
              <a:t>europen</a:t>
            </a:r>
            <a:r>
              <a:rPr lang="en-US" sz="1600" dirty="0" smtClean="0"/>
              <a:t> (</a:t>
            </a:r>
            <a:r>
              <a:rPr lang="en-US" sz="1600" dirty="0" err="1" smtClean="0"/>
              <a:t>ssh</a:t>
            </a:r>
            <a:r>
              <a:rPr lang="en-US" sz="1600" dirty="0" smtClean="0"/>
              <a:t>)</a:t>
            </a:r>
            <a:endParaRPr lang="en-US" dirty="0" smtClean="0"/>
          </a:p>
          <a:p>
            <a:r>
              <a:rPr lang="en-US" dirty="0" err="1" smtClean="0"/>
              <a:t>Porty</a:t>
            </a:r>
            <a:r>
              <a:rPr lang="en-US" dirty="0" smtClean="0"/>
              <a:t>:</a:t>
            </a:r>
          </a:p>
          <a:p>
            <a:pPr lvl="1"/>
            <a:r>
              <a:rPr lang="en-US" sz="1600" b="1" dirty="0" smtClean="0"/>
              <a:t>5601/</a:t>
            </a:r>
            <a:r>
              <a:rPr lang="en-US" sz="1600" b="1" dirty="0" err="1" smtClean="0"/>
              <a:t>tcp</a:t>
            </a:r>
            <a:r>
              <a:rPr lang="en-US" sz="1600" b="1" dirty="0" smtClean="0"/>
              <a:t> (</a:t>
            </a:r>
            <a:r>
              <a:rPr lang="en-US" sz="1600" b="1" dirty="0" err="1" smtClean="0"/>
              <a:t>kibana</a:t>
            </a:r>
            <a:r>
              <a:rPr lang="en-US" sz="1600" b="1" dirty="0" smtClean="0"/>
              <a:t>)</a:t>
            </a:r>
          </a:p>
          <a:p>
            <a:pPr lvl="1"/>
            <a:r>
              <a:rPr lang="en-US" sz="1600" dirty="0" smtClean="0"/>
              <a:t>9200/</a:t>
            </a:r>
            <a:r>
              <a:rPr lang="en-US" sz="1600" dirty="0" err="1" smtClean="0"/>
              <a:t>tcp</a:t>
            </a:r>
            <a:r>
              <a:rPr lang="en-US" sz="1600" dirty="0" smtClean="0"/>
              <a:t> (</a:t>
            </a:r>
            <a:r>
              <a:rPr lang="en-US" sz="1600" dirty="0" err="1" smtClean="0"/>
              <a:t>elasticsearch</a:t>
            </a:r>
            <a:r>
              <a:rPr lang="en-US" sz="1600" dirty="0" smtClean="0"/>
              <a:t>)</a:t>
            </a:r>
            <a:endParaRPr lang="en-US" sz="1600" dirty="0"/>
          </a:p>
          <a:p>
            <a:pPr lvl="1"/>
            <a:r>
              <a:rPr lang="en-US" sz="1600" dirty="0" smtClean="0"/>
              <a:t>2222/</a:t>
            </a:r>
            <a:r>
              <a:rPr lang="en-US" sz="1600" dirty="0" err="1" smtClean="0"/>
              <a:t>tcp</a:t>
            </a:r>
            <a:r>
              <a:rPr lang="en-US" sz="1600" dirty="0" smtClean="0"/>
              <a:t> (</a:t>
            </a:r>
            <a:r>
              <a:rPr lang="en-US" sz="1600" dirty="0" err="1" smtClean="0"/>
              <a:t>ssh</a:t>
            </a:r>
            <a:r>
              <a:rPr lang="en-US" sz="1600" dirty="0" smtClean="0"/>
              <a:t>)</a:t>
            </a:r>
            <a:endParaRPr lang="en-US" sz="1600" dirty="0"/>
          </a:p>
          <a:p>
            <a:r>
              <a:rPr lang="en-US" dirty="0" err="1" smtClean="0"/>
              <a:t>Verze</a:t>
            </a:r>
            <a:r>
              <a:rPr lang="en-US" dirty="0" smtClean="0"/>
              <a:t>:</a:t>
            </a:r>
          </a:p>
          <a:p>
            <a:pPr lvl="1"/>
            <a:r>
              <a:rPr lang="en-US" sz="1600" dirty="0" err="1" smtClean="0"/>
              <a:t>Elasticsearch</a:t>
            </a:r>
            <a:r>
              <a:rPr lang="en-US" sz="1600" dirty="0" smtClean="0"/>
              <a:t> 2.3.5</a:t>
            </a:r>
          </a:p>
          <a:p>
            <a:pPr lvl="1"/>
            <a:r>
              <a:rPr lang="en-US" sz="1600" dirty="0" err="1" smtClean="0"/>
              <a:t>Kibana</a:t>
            </a:r>
            <a:r>
              <a:rPr lang="en-US" sz="1600" dirty="0" smtClean="0"/>
              <a:t> 4.5.0</a:t>
            </a:r>
          </a:p>
          <a:p>
            <a:pPr lvl="1"/>
            <a:r>
              <a:rPr lang="en-US" sz="1600" dirty="0" err="1" smtClean="0"/>
              <a:t>Logstash</a:t>
            </a:r>
            <a:r>
              <a:rPr lang="en-US" sz="1600" dirty="0" smtClean="0"/>
              <a:t> 2.4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512" y="5388834"/>
            <a:ext cx="3848986" cy="132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3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</a:t>
            </a:r>
            <a:r>
              <a:rPr lang="en-US" dirty="0" smtClean="0"/>
              <a:t>Elastic Stack, ELK, ELK Stack}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Elasticsearch</a:t>
            </a:r>
            <a:r>
              <a:rPr lang="en-US" sz="2800" dirty="0" smtClean="0"/>
              <a:t> + </a:t>
            </a:r>
            <a:r>
              <a:rPr lang="mr-IN" sz="2800" dirty="0" smtClean="0"/>
              <a:t>…</a:t>
            </a:r>
            <a:endParaRPr lang="en-US" sz="2800" dirty="0" smtClean="0"/>
          </a:p>
          <a:p>
            <a:r>
              <a:rPr lang="en-US" dirty="0" err="1" smtClean="0"/>
              <a:t>Elastisearch</a:t>
            </a:r>
            <a:endParaRPr lang="en-US" dirty="0" smtClean="0"/>
          </a:p>
          <a:p>
            <a:pPr lvl="1"/>
            <a:r>
              <a:rPr lang="en-US" dirty="0" err="1" smtClean="0"/>
              <a:t>Zpracování</a:t>
            </a:r>
            <a:r>
              <a:rPr lang="en-US" dirty="0" smtClean="0"/>
              <a:t> a </a:t>
            </a:r>
            <a:r>
              <a:rPr lang="en-US" dirty="0" err="1" smtClean="0"/>
              <a:t>indexování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endParaRPr lang="en-US" dirty="0" smtClean="0"/>
          </a:p>
          <a:p>
            <a:pPr lvl="1"/>
            <a:r>
              <a:rPr lang="en-US" dirty="0" smtClean="0"/>
              <a:t>Apache Lucene</a:t>
            </a:r>
          </a:p>
          <a:p>
            <a:pPr lvl="1"/>
            <a:r>
              <a:rPr lang="en-US" dirty="0" smtClean="0"/>
              <a:t>Full-text</a:t>
            </a:r>
          </a:p>
          <a:p>
            <a:pPr lvl="1"/>
            <a:r>
              <a:rPr lang="en-US" dirty="0" err="1" smtClean="0"/>
              <a:t>Dokumentová</a:t>
            </a:r>
            <a:r>
              <a:rPr lang="en-US" dirty="0" smtClean="0"/>
              <a:t> </a:t>
            </a:r>
            <a:r>
              <a:rPr lang="en-US" dirty="0" err="1" smtClean="0"/>
              <a:t>databáze</a:t>
            </a:r>
            <a:endParaRPr lang="en-US" dirty="0" smtClean="0"/>
          </a:p>
          <a:p>
            <a:pPr lvl="1"/>
            <a:r>
              <a:rPr lang="en-US" dirty="0" smtClean="0"/>
              <a:t>JSON</a:t>
            </a:r>
          </a:p>
          <a:p>
            <a:r>
              <a:rPr lang="en-US" dirty="0" smtClean="0"/>
              <a:t>Beats</a:t>
            </a:r>
          </a:p>
          <a:p>
            <a:pPr lvl="1"/>
            <a:r>
              <a:rPr lang="en-US" dirty="0" err="1"/>
              <a:t>V</a:t>
            </a:r>
            <a:r>
              <a:rPr lang="en-US" dirty="0" err="1" smtClean="0"/>
              <a:t>stupní</a:t>
            </a:r>
            <a:r>
              <a:rPr lang="en-US" dirty="0" smtClean="0"/>
              <a:t> </a:t>
            </a:r>
            <a:r>
              <a:rPr lang="en-US" dirty="0" err="1" smtClean="0"/>
              <a:t>pluginy</a:t>
            </a:r>
            <a:r>
              <a:rPr lang="en-US" dirty="0" smtClean="0"/>
              <a:t> (</a:t>
            </a:r>
            <a:r>
              <a:rPr lang="en-US" dirty="0" err="1" smtClean="0"/>
              <a:t>Filebeat</a:t>
            </a:r>
            <a:r>
              <a:rPr lang="en-US" dirty="0" smtClean="0"/>
              <a:t>, </a:t>
            </a:r>
            <a:r>
              <a:rPr lang="mr-IN" dirty="0" smtClean="0"/>
              <a:t>…</a:t>
            </a:r>
            <a:r>
              <a:rPr lang="cs-CZ" dirty="0" smtClean="0"/>
              <a:t>)</a:t>
            </a:r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mr-IN" sz="2800" dirty="0" smtClean="0"/>
              <a:t>…</a:t>
            </a:r>
            <a:r>
              <a:rPr lang="en-US" sz="2800" dirty="0" smtClean="0"/>
              <a:t> </a:t>
            </a:r>
            <a:r>
              <a:rPr lang="en-US" sz="2800" dirty="0" err="1" smtClean="0"/>
              <a:t>Logstash</a:t>
            </a:r>
            <a:r>
              <a:rPr lang="en-US" sz="2800" dirty="0" smtClean="0"/>
              <a:t> </a:t>
            </a:r>
            <a:r>
              <a:rPr lang="en-US" sz="2800" dirty="0"/>
              <a:t>+ </a:t>
            </a:r>
            <a:r>
              <a:rPr lang="en-US" sz="2800" dirty="0" err="1"/>
              <a:t>Kibana</a:t>
            </a:r>
            <a:endParaRPr lang="en-US" sz="2800" dirty="0" smtClean="0"/>
          </a:p>
          <a:p>
            <a:r>
              <a:rPr lang="en-US" dirty="0" err="1" smtClean="0"/>
              <a:t>Logstash</a:t>
            </a:r>
            <a:endParaRPr lang="en-US" dirty="0"/>
          </a:p>
          <a:p>
            <a:pPr lvl="1"/>
            <a:r>
              <a:rPr lang="en-US" dirty="0" err="1"/>
              <a:t>Mocný</a:t>
            </a:r>
            <a:r>
              <a:rPr lang="en-US" dirty="0"/>
              <a:t> </a:t>
            </a:r>
            <a:r>
              <a:rPr lang="en-US" dirty="0" err="1"/>
              <a:t>nástroj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transformaci</a:t>
            </a:r>
            <a:r>
              <a:rPr lang="en-US" dirty="0"/>
              <a:t> </a:t>
            </a:r>
            <a:r>
              <a:rPr lang="en-US" dirty="0" err="1"/>
              <a:t>dat</a:t>
            </a:r>
            <a:endParaRPr lang="en-US" dirty="0"/>
          </a:p>
          <a:p>
            <a:pPr lvl="1"/>
            <a:r>
              <a:rPr lang="en-US" dirty="0" err="1"/>
              <a:t>Filtrování</a:t>
            </a:r>
            <a:r>
              <a:rPr lang="en-US" dirty="0"/>
              <a:t>, </a:t>
            </a:r>
            <a:r>
              <a:rPr lang="en-US" dirty="0" err="1"/>
              <a:t>vstupní</a:t>
            </a:r>
            <a:r>
              <a:rPr lang="en-US" dirty="0"/>
              <a:t> a </a:t>
            </a:r>
            <a:r>
              <a:rPr lang="en-US" dirty="0" err="1"/>
              <a:t>výstupní</a:t>
            </a:r>
            <a:r>
              <a:rPr lang="en-US" dirty="0"/>
              <a:t> </a:t>
            </a:r>
            <a:r>
              <a:rPr lang="en-US" dirty="0" err="1"/>
              <a:t>pluginy</a:t>
            </a:r>
            <a:endParaRPr lang="en-US" dirty="0"/>
          </a:p>
          <a:p>
            <a:r>
              <a:rPr lang="en-US" dirty="0" err="1"/>
              <a:t>Kibana</a:t>
            </a:r>
            <a:endParaRPr lang="en-US" dirty="0"/>
          </a:p>
          <a:p>
            <a:pPr lvl="1"/>
            <a:r>
              <a:rPr lang="en-US" dirty="0" err="1" smtClean="0"/>
              <a:t>Vizualizace</a:t>
            </a:r>
            <a:endParaRPr lang="en-US" dirty="0" smtClean="0"/>
          </a:p>
          <a:p>
            <a:pPr lvl="1"/>
            <a:r>
              <a:rPr lang="en-US" dirty="0" err="1" smtClean="0"/>
              <a:t>Pluginy</a:t>
            </a:r>
            <a:endParaRPr lang="en-US" dirty="0"/>
          </a:p>
          <a:p>
            <a:pPr lvl="1"/>
            <a:r>
              <a:rPr lang="en-US" dirty="0" err="1"/>
              <a:t>Celá</a:t>
            </a:r>
            <a:r>
              <a:rPr lang="en-US" dirty="0"/>
              <a:t> </a:t>
            </a:r>
            <a:r>
              <a:rPr lang="en-US" dirty="0" err="1"/>
              <a:t>další</a:t>
            </a:r>
            <a:r>
              <a:rPr lang="en-US" dirty="0"/>
              <a:t> </a:t>
            </a:r>
            <a:r>
              <a:rPr lang="en-US" dirty="0" err="1"/>
              <a:t>platforma</a:t>
            </a:r>
            <a:r>
              <a:rPr lang="en-US" dirty="0"/>
              <a:t> (</a:t>
            </a:r>
            <a:r>
              <a:rPr lang="en-US" dirty="0" err="1"/>
              <a:t>Kibana</a:t>
            </a:r>
            <a:r>
              <a:rPr lang="en-US" dirty="0"/>
              <a:t> apps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495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Elk vs. {Graylog2, </a:t>
            </a:r>
            <a:r>
              <a:rPr lang="en-US" dirty="0" err="1" smtClean="0"/>
              <a:t>splunk</a:t>
            </a: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 </a:t>
            </a:r>
            <a:r>
              <a:rPr lang="en-US" dirty="0" err="1" smtClean="0"/>
              <a:t>může</a:t>
            </a:r>
            <a:r>
              <a:rPr lang="en-US" dirty="0" smtClean="0"/>
              <a:t> </a:t>
            </a:r>
            <a:r>
              <a:rPr lang="en-US" dirty="0" err="1" smtClean="0"/>
              <a:t>vadit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128016" lvl="1" indent="0">
              <a:buNone/>
            </a:pPr>
            <a:r>
              <a:rPr lang="en-US" sz="2000" dirty="0" err="1" smtClean="0"/>
              <a:t>Žádná</a:t>
            </a:r>
            <a:r>
              <a:rPr lang="en-US" sz="2000" dirty="0" smtClean="0"/>
              <a:t> </a:t>
            </a:r>
            <a:r>
              <a:rPr lang="en-US" sz="2000" dirty="0" err="1" smtClean="0"/>
              <a:t>autentizace</a:t>
            </a:r>
            <a:r>
              <a:rPr lang="en-US" sz="2000" dirty="0"/>
              <a:t> </a:t>
            </a:r>
            <a:r>
              <a:rPr lang="en-US" sz="2000" dirty="0" smtClean="0"/>
              <a:t>a role</a:t>
            </a:r>
          </a:p>
          <a:p>
            <a:pPr marL="128016" lvl="1" indent="0">
              <a:buNone/>
            </a:pPr>
            <a:r>
              <a:rPr lang="en-US" sz="2000" dirty="0" err="1" smtClean="0"/>
              <a:t>Chybějící</a:t>
            </a:r>
            <a:r>
              <a:rPr lang="en-US" sz="2000" dirty="0" smtClean="0"/>
              <a:t> alerting</a:t>
            </a:r>
          </a:p>
          <a:p>
            <a:pPr marL="128016" lvl="1" indent="0">
              <a:buNone/>
            </a:pPr>
            <a:r>
              <a:rPr lang="en-US" sz="2000" dirty="0" smtClean="0"/>
              <a:t>Cross-join, lookup </a:t>
            </a:r>
            <a:r>
              <a:rPr lang="en-US" sz="2000" dirty="0" err="1" smtClean="0"/>
              <a:t>funkce</a:t>
            </a:r>
            <a:endParaRPr lang="en-US" sz="2000" dirty="0" smtClean="0"/>
          </a:p>
          <a:p>
            <a:pPr marL="128016" lvl="1" indent="0">
              <a:buNone/>
            </a:pPr>
            <a:r>
              <a:rPr lang="en-US" sz="2000" dirty="0" err="1" smtClean="0"/>
              <a:t>Komplikovanější</a:t>
            </a:r>
            <a:endParaRPr lang="en-US" sz="2000" dirty="0" smtClean="0"/>
          </a:p>
          <a:p>
            <a:pPr marL="128016" lvl="1" indent="0">
              <a:buNone/>
            </a:pPr>
            <a:r>
              <a:rPr lang="en-US" sz="2000" dirty="0" err="1" smtClean="0"/>
              <a:t>Rychlý</a:t>
            </a:r>
            <a:r>
              <a:rPr lang="en-US" sz="2000" dirty="0" smtClean="0"/>
              <a:t> </a:t>
            </a:r>
            <a:r>
              <a:rPr lang="en-US" sz="2000" dirty="0" err="1" smtClean="0"/>
              <a:t>vývoj</a:t>
            </a:r>
            <a:endParaRPr lang="en-US" sz="2000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 </a:t>
            </a:r>
            <a:r>
              <a:rPr lang="en-US" dirty="0" smtClean="0"/>
              <a:t>je </a:t>
            </a:r>
            <a:r>
              <a:rPr lang="en-US" dirty="0" err="1" smtClean="0"/>
              <a:t>fajn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128016" lvl="1" indent="0">
              <a:buNone/>
            </a:pPr>
            <a:r>
              <a:rPr lang="en-US" sz="2000" dirty="0" err="1" smtClean="0"/>
              <a:t>Cena</a:t>
            </a:r>
            <a:endParaRPr lang="en-US" sz="2000" dirty="0"/>
          </a:p>
          <a:p>
            <a:pPr marL="128016" lvl="1" indent="0">
              <a:buNone/>
            </a:pPr>
            <a:r>
              <a:rPr lang="en-US" sz="2000" dirty="0" err="1"/>
              <a:t>Flexibilita</a:t>
            </a:r>
            <a:endParaRPr lang="en-US" sz="2000" dirty="0"/>
          </a:p>
          <a:p>
            <a:pPr marL="128016" lvl="1" indent="0">
              <a:buNone/>
            </a:pPr>
            <a:r>
              <a:rPr lang="en-US" sz="2000" dirty="0" err="1"/>
              <a:t>Logstash</a:t>
            </a:r>
            <a:r>
              <a:rPr lang="en-US" sz="2000" dirty="0"/>
              <a:t> </a:t>
            </a:r>
            <a:r>
              <a:rPr lang="en-US" sz="2000" dirty="0" err="1"/>
              <a:t>jako</a:t>
            </a:r>
            <a:r>
              <a:rPr lang="en-US" sz="2000" dirty="0"/>
              <a:t> </a:t>
            </a:r>
            <a:r>
              <a:rPr lang="en-US" sz="2000" dirty="0" err="1"/>
              <a:t>součást</a:t>
            </a:r>
            <a:r>
              <a:rPr lang="en-US" sz="2000" dirty="0"/>
              <a:t> </a:t>
            </a:r>
            <a:r>
              <a:rPr lang="en-US" sz="2000" dirty="0" err="1"/>
              <a:t>řešení</a:t>
            </a:r>
            <a:endParaRPr lang="en-US" sz="2000" dirty="0"/>
          </a:p>
          <a:p>
            <a:pPr marL="128016" lvl="1" indent="0">
              <a:buNone/>
            </a:pPr>
            <a:r>
              <a:rPr lang="en-US" sz="2000" dirty="0" err="1"/>
              <a:t>Přesnější</a:t>
            </a:r>
            <a:r>
              <a:rPr lang="en-US" sz="2000" dirty="0"/>
              <a:t> </a:t>
            </a:r>
            <a:r>
              <a:rPr lang="en-US" sz="2000" dirty="0" err="1" smtClean="0"/>
              <a:t>správa</a:t>
            </a:r>
            <a:r>
              <a:rPr lang="en-US" sz="2000" dirty="0" smtClean="0"/>
              <a:t> </a:t>
            </a:r>
            <a:r>
              <a:rPr lang="en-US" sz="2000" dirty="0" err="1" smtClean="0"/>
              <a:t>dat</a:t>
            </a:r>
            <a:endParaRPr lang="en-US" sz="2000" dirty="0" smtClean="0"/>
          </a:p>
          <a:p>
            <a:pPr marL="128016" lvl="1" indent="0">
              <a:buNone/>
            </a:pPr>
            <a:r>
              <a:rPr lang="en-US" sz="2000" dirty="0" err="1" smtClean="0">
                <a:solidFill>
                  <a:schemeClr val="accent2"/>
                </a:solidFill>
              </a:rPr>
              <a:t>Rychlý</a:t>
            </a:r>
            <a:r>
              <a:rPr lang="en-US" sz="2000" dirty="0" smtClean="0">
                <a:solidFill>
                  <a:schemeClr val="accent2"/>
                </a:solidFill>
              </a:rPr>
              <a:t> </a:t>
            </a:r>
            <a:r>
              <a:rPr lang="en-US" sz="2000" dirty="0" err="1" smtClean="0">
                <a:solidFill>
                  <a:schemeClr val="accent2"/>
                </a:solidFill>
              </a:rPr>
              <a:t>vývoj</a:t>
            </a:r>
            <a:endParaRPr lang="en-US" sz="2000" dirty="0" smtClean="0">
              <a:solidFill>
                <a:schemeClr val="accent2"/>
              </a:solidFill>
            </a:endParaRPr>
          </a:p>
          <a:p>
            <a:pPr marL="128016" lvl="1" indent="0">
              <a:buNone/>
            </a:pPr>
            <a:r>
              <a:rPr lang="en-US" sz="2000" dirty="0" err="1" smtClean="0"/>
              <a:t>Komunita</a:t>
            </a:r>
            <a:endParaRPr lang="en-US" sz="2000" dirty="0" smtClean="0"/>
          </a:p>
          <a:p>
            <a:pPr marL="128016" lvl="1" indent="0">
              <a:buNone/>
            </a:pPr>
            <a:r>
              <a:rPr lang="en-US" sz="2000" dirty="0" err="1" smtClean="0"/>
              <a:t>Přibližné</a:t>
            </a:r>
            <a:r>
              <a:rPr lang="en-US" sz="2000" dirty="0" smtClean="0"/>
              <a:t> </a:t>
            </a:r>
            <a:r>
              <a:rPr lang="en-US" sz="2000" dirty="0" err="1" smtClean="0"/>
              <a:t>vyhledávání</a:t>
            </a:r>
            <a:endParaRPr lang="en-US" sz="2000" dirty="0"/>
          </a:p>
          <a:p>
            <a:pPr marL="128016" lvl="1" indent="0">
              <a:buNone/>
            </a:pPr>
            <a:r>
              <a:rPr lang="en-US" sz="2000" dirty="0" smtClean="0"/>
              <a:t>REST API</a:t>
            </a:r>
          </a:p>
        </p:txBody>
      </p:sp>
    </p:spTree>
    <p:extLst>
      <p:ext uri="{BB962C8B-B14F-4D97-AF65-F5344CB8AC3E}">
        <p14:creationId xmlns:p14="http://schemas.microsoft.com/office/powerpoint/2010/main" val="1110665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LOGSTASH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Převádíme</a:t>
            </a:r>
            <a:r>
              <a:rPr lang="en-US" dirty="0" smtClean="0"/>
              <a:t>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012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Logstash</a:t>
            </a:r>
            <a:r>
              <a:rPr lang="en-US" dirty="0" smtClean="0"/>
              <a:t>: </a:t>
            </a:r>
            <a:r>
              <a:rPr lang="en-US" dirty="0" err="1" smtClean="0"/>
              <a:t>základní</a:t>
            </a:r>
            <a:r>
              <a:rPr lang="en-US" dirty="0" smtClean="0"/>
              <a:t> workflow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INPUT</a:t>
            </a:r>
          </a:p>
          <a:p>
            <a:pPr marL="452438" lvl="2" indent="0">
              <a:buNone/>
            </a:pPr>
            <a:r>
              <a:rPr lang="en-US" sz="1800" dirty="0" err="1" smtClean="0"/>
              <a:t>Celá</a:t>
            </a:r>
            <a:r>
              <a:rPr lang="en-US" sz="1800" dirty="0" smtClean="0"/>
              <a:t> </a:t>
            </a:r>
            <a:r>
              <a:rPr lang="en-US" sz="1800" dirty="0" err="1" smtClean="0"/>
              <a:t>řada</a:t>
            </a:r>
            <a:r>
              <a:rPr lang="en-US" sz="1800" dirty="0" smtClean="0"/>
              <a:t> </a:t>
            </a:r>
            <a:r>
              <a:rPr lang="en-US" sz="1800" dirty="0" err="1" smtClean="0"/>
              <a:t>vstupních</a:t>
            </a:r>
            <a:r>
              <a:rPr lang="en-US" sz="1800" dirty="0" smtClean="0"/>
              <a:t> </a:t>
            </a:r>
            <a:r>
              <a:rPr lang="en-US" sz="1800" dirty="0" err="1" smtClean="0"/>
              <a:t>pluginů</a:t>
            </a:r>
            <a:r>
              <a:rPr lang="en-US" sz="1800" dirty="0" smtClean="0"/>
              <a:t> a </a:t>
            </a:r>
            <a:r>
              <a:rPr lang="en-US" sz="1800" dirty="0" err="1" smtClean="0"/>
              <a:t>kodeků</a:t>
            </a: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FILTER</a:t>
            </a:r>
          </a:p>
          <a:p>
            <a:pPr marL="452438" lvl="2" indent="0">
              <a:buNone/>
            </a:pPr>
            <a:r>
              <a:rPr lang="en-US" sz="1800" dirty="0" smtClean="0"/>
              <a:t>V </a:t>
            </a:r>
            <a:r>
              <a:rPr lang="en-US" sz="1800" dirty="0" err="1" smtClean="0"/>
              <a:t>podstatě</a:t>
            </a:r>
            <a:r>
              <a:rPr lang="en-US" sz="1800" dirty="0" smtClean="0"/>
              <a:t> </a:t>
            </a:r>
            <a:r>
              <a:rPr lang="en-US" sz="1800" dirty="0" err="1" smtClean="0"/>
              <a:t>programovací</a:t>
            </a:r>
            <a:r>
              <a:rPr lang="en-US" sz="1800" dirty="0" smtClean="0"/>
              <a:t> </a:t>
            </a:r>
            <a:r>
              <a:rPr lang="en-US" sz="1800" dirty="0" err="1" smtClean="0"/>
              <a:t>jazyk</a:t>
            </a:r>
            <a:r>
              <a:rPr lang="en-US" sz="1800" dirty="0" smtClean="0"/>
              <a:t> (Ruby)</a:t>
            </a:r>
          </a:p>
          <a:p>
            <a:pPr marL="452438" lvl="2" indent="0">
              <a:buNone/>
            </a:pPr>
            <a:r>
              <a:rPr lang="en-US" sz="1800" dirty="0" smtClean="0"/>
              <a:t>Se </a:t>
            </a:r>
            <a:r>
              <a:rPr lang="en-US" sz="1800" dirty="0" err="1" smtClean="0"/>
              <a:t>všemi</a:t>
            </a:r>
            <a:r>
              <a:rPr lang="en-US" sz="1800" dirty="0" smtClean="0"/>
              <a:t> </a:t>
            </a:r>
            <a:r>
              <a:rPr lang="en-US" sz="1800" dirty="0" err="1" smtClean="0"/>
              <a:t>výhodami</a:t>
            </a:r>
            <a:r>
              <a:rPr lang="en-US" sz="1800" dirty="0" smtClean="0"/>
              <a:t> a </a:t>
            </a:r>
            <a:r>
              <a:rPr lang="en-US" sz="1800" dirty="0" err="1" smtClean="0"/>
              <a:t>nevýhodami</a:t>
            </a:r>
            <a:endParaRPr lang="en-US" sz="1800" dirty="0" smtClean="0"/>
          </a:p>
          <a:p>
            <a:pPr marL="452438" lvl="2" indent="0">
              <a:buNone/>
            </a:pPr>
            <a:r>
              <a:rPr lang="en-US" sz="1800" i="1" dirty="0" smtClean="0"/>
              <a:t>“</a:t>
            </a:r>
            <a:r>
              <a:rPr lang="en-US" sz="1800" i="1" dirty="0" err="1" smtClean="0"/>
              <a:t>grok</a:t>
            </a:r>
            <a:r>
              <a:rPr lang="en-US" sz="1800" i="1" dirty="0" smtClean="0"/>
              <a:t> </a:t>
            </a:r>
            <a:r>
              <a:rPr lang="cs-CZ" sz="1800" i="1" dirty="0" err="1" smtClean="0"/>
              <a:t>is</a:t>
            </a:r>
            <a:r>
              <a:rPr lang="cs-CZ" sz="1800" i="1" dirty="0" smtClean="0"/>
              <a:t> </a:t>
            </a:r>
            <a:r>
              <a:rPr lang="cs-CZ" sz="1800" i="1" dirty="0" err="1" smtClean="0"/>
              <a:t>the</a:t>
            </a:r>
            <a:r>
              <a:rPr lang="cs-CZ" sz="1800" i="1" dirty="0" smtClean="0"/>
              <a:t> </a:t>
            </a:r>
            <a:r>
              <a:rPr lang="cs-CZ" sz="1800" i="1" dirty="0" err="1" smtClean="0"/>
              <a:t>new</a:t>
            </a:r>
            <a:r>
              <a:rPr lang="cs-CZ" sz="1800" i="1" dirty="0" smtClean="0"/>
              <a:t> grep“</a:t>
            </a:r>
            <a:endParaRPr lang="en-US" sz="1800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OUTPUT</a:t>
            </a:r>
          </a:p>
          <a:p>
            <a:pPr marL="452438" lvl="2" indent="0">
              <a:buNone/>
            </a:pPr>
            <a:r>
              <a:rPr lang="en-US" sz="1800" dirty="0" err="1" smtClean="0"/>
              <a:t>Opět</a:t>
            </a:r>
            <a:r>
              <a:rPr lang="en-US" sz="1800" dirty="0" smtClean="0"/>
              <a:t> </a:t>
            </a:r>
            <a:r>
              <a:rPr lang="en-US" sz="1800" dirty="0" err="1" smtClean="0"/>
              <a:t>celá</a:t>
            </a:r>
            <a:r>
              <a:rPr lang="en-US" sz="1800" dirty="0" smtClean="0"/>
              <a:t> </a:t>
            </a:r>
            <a:r>
              <a:rPr lang="en-US" sz="1800" dirty="0" err="1" smtClean="0"/>
              <a:t>řada</a:t>
            </a:r>
            <a:r>
              <a:rPr lang="en-US" sz="1800" dirty="0" smtClean="0"/>
              <a:t> </a:t>
            </a:r>
            <a:r>
              <a:rPr lang="en-US" sz="1800" dirty="0" err="1" smtClean="0"/>
              <a:t>možných</a:t>
            </a:r>
            <a:r>
              <a:rPr lang="en-US" sz="1800" dirty="0" smtClean="0"/>
              <a:t> </a:t>
            </a:r>
            <a:r>
              <a:rPr lang="en-US" sz="1800" dirty="0" err="1" smtClean="0"/>
              <a:t>výstupů</a:t>
            </a:r>
            <a:endParaRPr lang="en-US" sz="1800" dirty="0" smtClean="0"/>
          </a:p>
          <a:p>
            <a:pPr marL="452438" lvl="2" indent="0">
              <a:buNone/>
            </a:pPr>
            <a:r>
              <a:rPr lang="en-US" sz="1800" dirty="0" smtClean="0"/>
              <a:t>Pro </a:t>
            </a:r>
            <a:r>
              <a:rPr lang="en-US" sz="1800" dirty="0" err="1" smtClean="0"/>
              <a:t>potřeby</a:t>
            </a:r>
            <a:r>
              <a:rPr lang="en-US" sz="1800" dirty="0" smtClean="0"/>
              <a:t> </a:t>
            </a:r>
            <a:r>
              <a:rPr lang="en-US" sz="1800" dirty="0" err="1" smtClean="0"/>
              <a:t>Elasticu</a:t>
            </a:r>
            <a:r>
              <a:rPr lang="en-US" sz="1800" dirty="0" smtClean="0"/>
              <a:t> </a:t>
            </a:r>
            <a:r>
              <a:rPr lang="en-US" sz="1800" dirty="0" err="1" smtClean="0"/>
              <a:t>nás</a:t>
            </a:r>
            <a:r>
              <a:rPr lang="en-US" sz="1800" dirty="0" smtClean="0"/>
              <a:t> </a:t>
            </a:r>
            <a:r>
              <a:rPr lang="en-US" sz="1800" dirty="0" err="1" smtClean="0"/>
              <a:t>však</a:t>
            </a:r>
            <a:r>
              <a:rPr lang="en-US" sz="1800" dirty="0" smtClean="0"/>
              <a:t> </a:t>
            </a:r>
            <a:r>
              <a:rPr lang="en-US" sz="1800" dirty="0" err="1" smtClean="0"/>
              <a:t>zajímá</a:t>
            </a:r>
            <a:r>
              <a:rPr lang="en-US" sz="1800" dirty="0" smtClean="0"/>
              <a:t> </a:t>
            </a:r>
            <a:r>
              <a:rPr lang="en-US" sz="1800" dirty="0" err="1" smtClean="0"/>
              <a:t>jen</a:t>
            </a:r>
            <a:r>
              <a:rPr lang="en-US" sz="1800" dirty="0" smtClean="0"/>
              <a:t> </a:t>
            </a:r>
            <a:r>
              <a:rPr lang="en-US" sz="1800" dirty="0" err="1" smtClean="0"/>
              <a:t>jeden</a:t>
            </a:r>
            <a:r>
              <a:rPr lang="mr-IN" sz="1800" dirty="0" smtClean="0"/>
              <a:t>…</a:t>
            </a:r>
            <a:endParaRPr lang="en-US" sz="1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6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014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1" r="24010"/>
          <a:stretch/>
        </p:blipFill>
        <p:spPr>
          <a:xfrm>
            <a:off x="4572000" y="484632"/>
            <a:ext cx="4091941" cy="5733288"/>
          </a:xfrm>
          <a:prstGeom prst="rect">
            <a:avLst/>
          </a:prstGeom>
        </p:spPr>
      </p:pic>
      <p:cxnSp>
        <p:nvCxnSpPr>
          <p:cNvPr id="16" name="Straight Connector 1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7" y="585216"/>
            <a:ext cx="283431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pc="100">
                <a:solidFill>
                  <a:srgbClr val="FFFFFF"/>
                </a:solidFill>
              </a:rPr>
              <a:t>Logstash: Input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68097" y="2286000"/>
            <a:ext cx="2843783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imap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FFFF"/>
                </a:solidFill>
              </a:rPr>
              <a:t>file</a:t>
            </a:r>
          </a:p>
          <a:p>
            <a:pPr>
              <a:lnSpc>
                <a:spcPct val="90000"/>
              </a:lnSpc>
            </a:pPr>
            <a:r>
              <a:rPr lang="en-US" sz="2400" b="1" dirty="0" err="1">
                <a:solidFill>
                  <a:srgbClr val="FFFFFF"/>
                </a:solidFill>
              </a:rPr>
              <a:t>stdin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b="1" dirty="0" err="1">
                <a:solidFill>
                  <a:srgbClr val="FFFFFF"/>
                </a:solidFill>
              </a:rPr>
              <a:t>tcp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twitter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60612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cxnSp>
        <p:nvCxnSpPr>
          <p:cNvPr id="8" name="Straight Connector 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4" r="14515"/>
          <a:stretch/>
        </p:blipFill>
        <p:spPr>
          <a:xfrm>
            <a:off x="3481757" y="484632"/>
            <a:ext cx="5182183" cy="57332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2350186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spc="100"/>
              <a:t>Logstash: Filter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68096" y="2286000"/>
            <a:ext cx="2350185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 err="1">
                <a:solidFill>
                  <a:schemeClr val="tx1"/>
                </a:solidFill>
              </a:rPr>
              <a:t>grok</a:t>
            </a:r>
            <a:endParaRPr lang="en-US" sz="2400" b="1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tx1"/>
                </a:solidFill>
              </a:rPr>
              <a:t>mutate</a:t>
            </a:r>
          </a:p>
          <a:p>
            <a:pPr>
              <a:lnSpc>
                <a:spcPct val="90000"/>
              </a:lnSpc>
            </a:pPr>
            <a:r>
              <a:rPr lang="en-US" sz="2400" dirty="0" err="1">
                <a:solidFill>
                  <a:schemeClr val="tx1"/>
                </a:solidFill>
              </a:rPr>
              <a:t>cidr</a:t>
            </a: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 err="1">
                <a:solidFill>
                  <a:schemeClr val="tx1"/>
                </a:solidFill>
              </a:rPr>
              <a:t>geoip</a:t>
            </a: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csv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</a:rPr>
              <a:t>…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531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014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8" r="24864"/>
          <a:stretch/>
        </p:blipFill>
        <p:spPr>
          <a:xfrm>
            <a:off x="4572000" y="484632"/>
            <a:ext cx="4091941" cy="5733288"/>
          </a:xfrm>
          <a:prstGeom prst="rect">
            <a:avLst/>
          </a:prstGeom>
        </p:spPr>
      </p:pic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7" y="585216"/>
            <a:ext cx="283431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pc="100">
                <a:solidFill>
                  <a:srgbClr val="FFFFFF"/>
                </a:solidFill>
              </a:rPr>
              <a:t>Logstash: output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68097" y="2286000"/>
            <a:ext cx="2843783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stdout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file</a:t>
            </a:r>
          </a:p>
          <a:p>
            <a:pPr>
              <a:lnSpc>
                <a:spcPct val="90000"/>
              </a:lnSpc>
            </a:pPr>
            <a:r>
              <a:rPr lang="en-US" sz="2400" b="1" dirty="0" err="1">
                <a:solidFill>
                  <a:srgbClr val="FFFFFF"/>
                </a:solidFill>
              </a:rPr>
              <a:t>elasticsearch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b="1" dirty="0" err="1" smtClean="0">
                <a:solidFill>
                  <a:srgbClr val="FFFFFF"/>
                </a:solidFill>
              </a:rPr>
              <a:t>gelf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32795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everywhere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11052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“Se stim </a:t>
            </a:r>
            <a:r>
              <a:rPr lang="en-US" dirty="0" err="1" smtClean="0"/>
              <a:t>smiř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9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Část</a:t>
            </a:r>
            <a:r>
              <a:rPr lang="en-US" dirty="0" smtClean="0"/>
              <a:t> </a:t>
            </a:r>
            <a:r>
              <a:rPr lang="en-US" dirty="0" err="1" smtClean="0"/>
              <a:t>tutoriálu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GrayLog2 + ELK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5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Kibana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Zobrazujeme</a:t>
            </a:r>
            <a:r>
              <a:rPr lang="en-US" dirty="0" smtClean="0"/>
              <a:t> data</a:t>
            </a:r>
          </a:p>
          <a:p>
            <a:r>
              <a:rPr lang="en-US" dirty="0" err="1" smtClean="0"/>
              <a:t>Verze</a:t>
            </a:r>
            <a:r>
              <a:rPr lang="en-US" dirty="0" smtClean="0"/>
              <a:t> 3, v4, v5, 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973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Kibana</a:t>
            </a:r>
            <a:r>
              <a:rPr lang="en-US" dirty="0" smtClean="0"/>
              <a:t>: </a:t>
            </a:r>
            <a:r>
              <a:rPr lang="en-US" dirty="0" err="1" smtClean="0"/>
              <a:t>vizualizační</a:t>
            </a:r>
            <a:r>
              <a:rPr lang="en-US" dirty="0" smtClean="0"/>
              <a:t> framework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Dotazování</a:t>
            </a:r>
            <a:r>
              <a:rPr lang="en-US" dirty="0" smtClean="0"/>
              <a:t> </a:t>
            </a:r>
            <a:r>
              <a:rPr lang="en-US" dirty="0" err="1" smtClean="0"/>
              <a:t>nad</a:t>
            </a:r>
            <a:r>
              <a:rPr lang="en-US" dirty="0" smtClean="0"/>
              <a:t> </a:t>
            </a:r>
            <a:r>
              <a:rPr lang="en-US" dirty="0" err="1" smtClean="0"/>
              <a:t>daty</a:t>
            </a:r>
            <a:endParaRPr lang="en-US" dirty="0" smtClean="0"/>
          </a:p>
          <a:p>
            <a:r>
              <a:rPr lang="en-US" dirty="0" err="1" smtClean="0"/>
              <a:t>Vizualizace</a:t>
            </a:r>
            <a:endParaRPr lang="en-US" dirty="0"/>
          </a:p>
          <a:p>
            <a:pPr lvl="1"/>
            <a:r>
              <a:rPr lang="en-US" dirty="0" err="1" smtClean="0"/>
              <a:t>Celá</a:t>
            </a:r>
            <a:r>
              <a:rPr lang="en-US" dirty="0" smtClean="0"/>
              <a:t> </a:t>
            </a:r>
            <a:r>
              <a:rPr lang="en-US" dirty="0" err="1" smtClean="0"/>
              <a:t>řada</a:t>
            </a:r>
            <a:r>
              <a:rPr lang="en-US" dirty="0" smtClean="0"/>
              <a:t> </a:t>
            </a:r>
            <a:r>
              <a:rPr lang="en-US" dirty="0" err="1" smtClean="0"/>
              <a:t>vizualizačních</a:t>
            </a:r>
            <a:r>
              <a:rPr lang="en-US" dirty="0" smtClean="0"/>
              <a:t> </a:t>
            </a:r>
            <a:r>
              <a:rPr lang="en-US" dirty="0" err="1" smtClean="0"/>
              <a:t>pluginů</a:t>
            </a:r>
            <a:endParaRPr lang="en-US" dirty="0" smtClean="0"/>
          </a:p>
          <a:p>
            <a:pPr lvl="1"/>
            <a:r>
              <a:rPr lang="en-US" dirty="0" smtClean="0"/>
              <a:t>Do </a:t>
            </a:r>
            <a:r>
              <a:rPr lang="en-US" dirty="0" err="1" smtClean="0"/>
              <a:t>vaší</a:t>
            </a:r>
            <a:r>
              <a:rPr lang="en-US" dirty="0" smtClean="0"/>
              <a:t> </a:t>
            </a:r>
            <a:r>
              <a:rPr lang="en-US" dirty="0" err="1" smtClean="0"/>
              <a:t>instalace</a:t>
            </a:r>
            <a:r>
              <a:rPr lang="en-US" dirty="0" smtClean="0"/>
              <a:t> </a:t>
            </a:r>
            <a:r>
              <a:rPr lang="en-US" dirty="0" err="1" smtClean="0"/>
              <a:t>jsem</a:t>
            </a:r>
            <a:r>
              <a:rPr lang="en-US" dirty="0" smtClean="0"/>
              <a:t> </a:t>
            </a:r>
            <a:r>
              <a:rPr lang="en-US" dirty="0" err="1" smtClean="0"/>
              <a:t>některé</a:t>
            </a:r>
            <a:r>
              <a:rPr lang="en-US" dirty="0" smtClean="0"/>
              <a:t> </a:t>
            </a:r>
            <a:r>
              <a:rPr lang="en-US" dirty="0" err="1" smtClean="0"/>
              <a:t>přidal</a:t>
            </a:r>
            <a:endParaRPr lang="en-US" dirty="0"/>
          </a:p>
          <a:p>
            <a:r>
              <a:rPr lang="en-US" dirty="0" err="1" smtClean="0"/>
              <a:t>Aplikační</a:t>
            </a:r>
            <a:r>
              <a:rPr lang="en-US" dirty="0" smtClean="0"/>
              <a:t> </a:t>
            </a:r>
            <a:r>
              <a:rPr lang="en-US" dirty="0" err="1" smtClean="0"/>
              <a:t>platforma</a:t>
            </a:r>
            <a:endParaRPr lang="en-US" dirty="0" smtClean="0"/>
          </a:p>
          <a:p>
            <a:pPr lvl="1"/>
            <a:r>
              <a:rPr lang="en-US" dirty="0" err="1" smtClean="0"/>
              <a:t>Běží</a:t>
            </a:r>
            <a:r>
              <a:rPr lang="en-US" dirty="0" smtClean="0"/>
              <a:t> </a:t>
            </a:r>
            <a:r>
              <a:rPr lang="en-US" dirty="0" err="1" smtClean="0"/>
              <a:t>nad</a:t>
            </a:r>
            <a:r>
              <a:rPr lang="en-US" dirty="0" smtClean="0"/>
              <a:t> </a:t>
            </a:r>
            <a:r>
              <a:rPr lang="en-US" dirty="0" err="1" smtClean="0"/>
              <a:t>node.js</a:t>
            </a:r>
            <a:r>
              <a:rPr lang="en-US" dirty="0" smtClean="0"/>
              <a:t>, </a:t>
            </a:r>
            <a:r>
              <a:rPr lang="en-US" dirty="0" err="1" smtClean="0"/>
              <a:t>můžete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psát</a:t>
            </a:r>
            <a:r>
              <a:rPr lang="en-US" dirty="0" smtClean="0"/>
              <a:t> </a:t>
            </a:r>
            <a:r>
              <a:rPr lang="en-US" dirty="0" err="1" smtClean="0"/>
              <a:t>vlastní</a:t>
            </a:r>
            <a:r>
              <a:rPr lang="en-US" dirty="0" smtClean="0"/>
              <a:t> </a:t>
            </a:r>
            <a:r>
              <a:rPr lang="en-US" dirty="0" err="1" smtClean="0"/>
              <a:t>pluginy</a:t>
            </a:r>
            <a:r>
              <a:rPr lang="en-US" dirty="0" smtClean="0"/>
              <a:t> a </a:t>
            </a:r>
            <a:r>
              <a:rPr lang="en-US" dirty="0" err="1" smtClean="0"/>
              <a:t>aplikace</a:t>
            </a:r>
            <a:endParaRPr lang="en-US" dirty="0"/>
          </a:p>
          <a:p>
            <a:r>
              <a:rPr lang="en-US" dirty="0" err="1" smtClean="0"/>
              <a:t>Předinstalované</a:t>
            </a:r>
            <a:r>
              <a:rPr lang="en-US" dirty="0" smtClean="0"/>
              <a:t> </a:t>
            </a:r>
            <a:r>
              <a:rPr lang="en-US" dirty="0" err="1" smtClean="0"/>
              <a:t>aplikace</a:t>
            </a:r>
            <a:endParaRPr lang="en-US" dirty="0" smtClean="0"/>
          </a:p>
          <a:p>
            <a:pPr lvl="1"/>
            <a:r>
              <a:rPr lang="en-US" dirty="0" err="1" smtClean="0"/>
              <a:t>Kibana</a:t>
            </a:r>
            <a:endParaRPr lang="en-US" dirty="0" smtClean="0"/>
          </a:p>
          <a:p>
            <a:pPr lvl="1"/>
            <a:r>
              <a:rPr lang="en-US" dirty="0" err="1" smtClean="0"/>
              <a:t>Timelion</a:t>
            </a:r>
            <a:endParaRPr lang="en-US" dirty="0" smtClean="0"/>
          </a:p>
          <a:p>
            <a:pPr lvl="1"/>
            <a:r>
              <a:rPr lang="en-US" dirty="0" smtClean="0"/>
              <a:t>Sense</a:t>
            </a:r>
          </a:p>
          <a:p>
            <a:pPr lvl="1"/>
            <a:r>
              <a:rPr lang="en-US" dirty="0" smtClean="0"/>
              <a:t>KAAE (</a:t>
            </a:r>
            <a:r>
              <a:rPr lang="en-US" dirty="0" err="1" smtClean="0"/>
              <a:t>Kibana</a:t>
            </a:r>
            <a:r>
              <a:rPr lang="en-US" dirty="0" smtClean="0"/>
              <a:t> Alert &amp; Report App for Elastic)</a:t>
            </a:r>
          </a:p>
        </p:txBody>
      </p:sp>
    </p:spTree>
    <p:extLst>
      <p:ext uri="{BB962C8B-B14F-4D97-AF65-F5344CB8AC3E}">
        <p14:creationId xmlns:p14="http://schemas.microsoft.com/office/powerpoint/2010/main" val="1848569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timelion</a:t>
            </a:r>
            <a:endParaRPr lang="en-US" dirty="0"/>
          </a:p>
        </p:txBody>
      </p:sp>
      <p:pic>
        <p:nvPicPr>
          <p:cNvPr id="1026" name="Picture 2" descr="https://www.elastic.co/assets/blteb5c1c0a3bd9b7a1/Screen%20Shot%202015-11-12%20at%202.27.39%20PM.png"/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61" b="17001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komplexní</a:t>
            </a:r>
            <a:r>
              <a:rPr lang="en-US" dirty="0" smtClean="0"/>
              <a:t> </a:t>
            </a:r>
            <a:r>
              <a:rPr lang="en-US" dirty="0" err="1" smtClean="0"/>
              <a:t>vizualizace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338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KIBI Timeline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komplexní</a:t>
            </a:r>
            <a:r>
              <a:rPr lang="en-US" dirty="0" smtClean="0"/>
              <a:t> </a:t>
            </a:r>
            <a:r>
              <a:rPr lang="en-US" dirty="0" err="1" smtClean="0"/>
              <a:t>vizualizace</a:t>
            </a:r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8402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0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Praktické</a:t>
            </a:r>
            <a:r>
              <a:rPr lang="en-US" dirty="0" smtClean="0"/>
              <a:t> </a:t>
            </a:r>
            <a:r>
              <a:rPr lang="en-US" dirty="0" err="1" smtClean="0"/>
              <a:t>příklady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Elastic 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019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Postup</a:t>
            </a:r>
            <a:r>
              <a:rPr lang="en-US" dirty="0" smtClean="0"/>
              <a:t> </a:t>
            </a:r>
            <a:r>
              <a:rPr lang="en-US" dirty="0" err="1" smtClean="0"/>
              <a:t>při</a:t>
            </a:r>
            <a:r>
              <a:rPr lang="en-US" dirty="0" smtClean="0"/>
              <a:t> </a:t>
            </a:r>
            <a:r>
              <a:rPr lang="en-US" dirty="0" err="1" smtClean="0"/>
              <a:t>každém</a:t>
            </a:r>
            <a:r>
              <a:rPr lang="en-US" dirty="0" smtClean="0"/>
              <a:t> </a:t>
            </a:r>
            <a:r>
              <a:rPr lang="en-US" dirty="0" err="1" smtClean="0"/>
              <a:t>příkladu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Prohlédneme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vstupní</a:t>
            </a:r>
            <a:r>
              <a:rPr lang="en-US" dirty="0" smtClean="0"/>
              <a:t>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Vymyslíme</a:t>
            </a:r>
            <a:r>
              <a:rPr lang="en-US" dirty="0" smtClean="0"/>
              <a:t> </a:t>
            </a:r>
            <a:r>
              <a:rPr lang="en-US" dirty="0" err="1" smtClean="0"/>
              <a:t>název</a:t>
            </a:r>
            <a:r>
              <a:rPr lang="en-US" dirty="0" smtClean="0"/>
              <a:t> </a:t>
            </a:r>
            <a:r>
              <a:rPr lang="en-US" dirty="0" err="1" smtClean="0"/>
              <a:t>indexu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Zkusíme</a:t>
            </a:r>
            <a:r>
              <a:rPr lang="en-US" dirty="0" smtClean="0"/>
              <a:t> </a:t>
            </a:r>
            <a:r>
              <a:rPr lang="en-US" dirty="0" err="1" smtClean="0"/>
              <a:t>nakonfigurovat</a:t>
            </a:r>
            <a:r>
              <a:rPr lang="en-US" dirty="0" smtClean="0"/>
              <a:t> </a:t>
            </a:r>
            <a:r>
              <a:rPr lang="en-US" dirty="0" err="1" smtClean="0"/>
              <a:t>Logstash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Vytvoříme</a:t>
            </a:r>
            <a:r>
              <a:rPr lang="en-US" dirty="0" smtClean="0"/>
              <a:t> </a:t>
            </a:r>
            <a:r>
              <a:rPr lang="en-US" dirty="0" err="1" smtClean="0"/>
              <a:t>konfiguraci</a:t>
            </a:r>
            <a:r>
              <a:rPr lang="en-US" dirty="0" smtClean="0"/>
              <a:t> </a:t>
            </a:r>
            <a:r>
              <a:rPr lang="en-US" dirty="0" err="1" smtClean="0"/>
              <a:t>Kibany</a:t>
            </a:r>
            <a:r>
              <a:rPr lang="en-US" dirty="0" smtClean="0"/>
              <a:t> pro </a:t>
            </a:r>
            <a:r>
              <a:rPr lang="en-US" dirty="0" err="1" smtClean="0"/>
              <a:t>daný</a:t>
            </a:r>
            <a:r>
              <a:rPr lang="en-US" dirty="0" smtClean="0"/>
              <a:t> index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Prohledávání</a:t>
            </a:r>
            <a:r>
              <a:rPr lang="en-US" dirty="0" smtClean="0"/>
              <a:t>,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i="1" dirty="0" smtClean="0"/>
              <a:t>(</a:t>
            </a:r>
            <a:r>
              <a:rPr lang="en-US" i="1" dirty="0" err="1" smtClean="0"/>
              <a:t>Hledání</a:t>
            </a:r>
            <a:r>
              <a:rPr lang="en-US" i="1" dirty="0" smtClean="0"/>
              <a:t> </a:t>
            </a:r>
            <a:r>
              <a:rPr lang="en-US" i="1" dirty="0" err="1" smtClean="0"/>
              <a:t>chyb</a:t>
            </a:r>
            <a:r>
              <a:rPr lang="en-US" i="1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Oprava</a:t>
            </a:r>
            <a:r>
              <a:rPr lang="en-US" dirty="0" smtClean="0"/>
              <a:t> </a:t>
            </a:r>
            <a:r>
              <a:rPr lang="en-US" dirty="0" err="1" smtClean="0"/>
              <a:t>chyb</a:t>
            </a:r>
            <a:r>
              <a:rPr lang="en-US" dirty="0" smtClean="0"/>
              <a:t>, </a:t>
            </a:r>
            <a:r>
              <a:rPr lang="en-US" dirty="0" err="1" smtClean="0"/>
              <a:t>znovu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krok</a:t>
            </a:r>
            <a:r>
              <a:rPr lang="en-US" dirty="0" smtClean="0"/>
              <a:t> 2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Přejdeme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příklad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91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SYSLOG</a:t>
            </a:r>
            <a:r>
              <a:rPr lang="en-US" dirty="0" smtClean="0"/>
              <a:t>: Cisco logy v Elastic </a:t>
            </a:r>
            <a:r>
              <a:rPr lang="en-US" dirty="0" err="1" smtClean="0"/>
              <a:t>Stacku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předchozích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 v </a:t>
            </a:r>
            <a:r>
              <a:rPr lang="en-US" dirty="0" err="1" smtClean="0"/>
              <a:t>ELKu</a:t>
            </a:r>
            <a:endParaRPr lang="en-US" dirty="0" smtClean="0"/>
          </a:p>
          <a:p>
            <a:r>
              <a:rPr lang="en-US" dirty="0" err="1" smtClean="0"/>
              <a:t>Využití</a:t>
            </a:r>
            <a:r>
              <a:rPr lang="en-US" dirty="0" smtClean="0"/>
              <a:t> </a:t>
            </a:r>
            <a:r>
              <a:rPr lang="en-US" dirty="0" err="1" smtClean="0"/>
              <a:t>Logstashe</a:t>
            </a:r>
            <a:endParaRPr lang="en-US" dirty="0" smtClean="0"/>
          </a:p>
          <a:p>
            <a:pPr lvl="1"/>
            <a:r>
              <a:rPr lang="en-US" dirty="0" err="1" smtClean="0"/>
              <a:t>Konfigurace</a:t>
            </a:r>
            <a:r>
              <a:rPr lang="en-US" dirty="0" smtClean="0"/>
              <a:t> </a:t>
            </a:r>
            <a:r>
              <a:rPr lang="en-US" dirty="0" err="1" smtClean="0"/>
              <a:t>vstupu</a:t>
            </a:r>
            <a:r>
              <a:rPr lang="en-US" dirty="0" smtClean="0"/>
              <a:t>, </a:t>
            </a:r>
            <a:r>
              <a:rPr lang="en-US" dirty="0" err="1" smtClean="0"/>
              <a:t>filtru</a:t>
            </a:r>
            <a:r>
              <a:rPr lang="en-US" dirty="0" smtClean="0"/>
              <a:t> a </a:t>
            </a:r>
            <a:r>
              <a:rPr lang="en-US" dirty="0" err="1" smtClean="0"/>
              <a:t>výstupu</a:t>
            </a:r>
            <a:endParaRPr lang="en-US" dirty="0" smtClean="0"/>
          </a:p>
          <a:p>
            <a:pPr lvl="1"/>
            <a:r>
              <a:rPr lang="en-US" dirty="0" err="1" smtClean="0"/>
              <a:t>Grok</a:t>
            </a:r>
            <a:r>
              <a:rPr lang="en-US" dirty="0" smtClean="0"/>
              <a:t> filter &amp; debugger</a:t>
            </a:r>
          </a:p>
          <a:p>
            <a:r>
              <a:rPr lang="en-US" dirty="0" err="1" smtClean="0"/>
              <a:t>Vizualizace</a:t>
            </a:r>
            <a:endParaRPr lang="en-US" dirty="0" smtClean="0"/>
          </a:p>
          <a:p>
            <a:r>
              <a:rPr lang="en-US" dirty="0" err="1" smtClean="0"/>
              <a:t>Úprava</a:t>
            </a:r>
            <a:r>
              <a:rPr lang="en-US" dirty="0" smtClean="0"/>
              <a:t> </a:t>
            </a:r>
            <a:r>
              <a:rPr lang="en-US" dirty="0" err="1" smtClean="0"/>
              <a:t>konfiguračního</a:t>
            </a:r>
            <a:r>
              <a:rPr lang="en-US" dirty="0" smtClean="0"/>
              <a:t> </a:t>
            </a:r>
            <a:r>
              <a:rPr lang="en-US" dirty="0" err="1" smtClean="0"/>
              <a:t>souboru</a:t>
            </a:r>
            <a:r>
              <a:rPr lang="en-US" dirty="0" smtClean="0"/>
              <a:t> pro </a:t>
            </a:r>
            <a:r>
              <a:rPr lang="en-US" dirty="0" err="1" smtClean="0"/>
              <a:t>Logstash</a:t>
            </a:r>
            <a:endParaRPr lang="en-US" dirty="0" smtClean="0"/>
          </a:p>
          <a:p>
            <a:pPr lvl="1"/>
            <a:r>
              <a:rPr lang="en-US" dirty="0" smtClean="0"/>
              <a:t>Pro </a:t>
            </a:r>
            <a:r>
              <a:rPr lang="en-US" dirty="0" err="1" smtClean="0"/>
              <a:t>využití</a:t>
            </a:r>
            <a:r>
              <a:rPr lang="en-US" dirty="0" smtClean="0"/>
              <a:t> v </a:t>
            </a:r>
            <a:r>
              <a:rPr lang="en-US" dirty="0" err="1" smtClean="0"/>
              <a:t>Graylogu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68036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Logstash</a:t>
            </a:r>
            <a:r>
              <a:rPr lang="en-US" dirty="0" smtClean="0"/>
              <a:t>-cisco-</a:t>
            </a:r>
            <a:r>
              <a:rPr lang="en-US" dirty="0" err="1" smtClean="0"/>
              <a:t>elk.conf</a:t>
            </a:r>
            <a:r>
              <a:rPr lang="en-US" dirty="0" smtClean="0"/>
              <a:t> (-</a:t>
            </a:r>
            <a:r>
              <a:rPr lang="en-US" dirty="0" err="1" smtClean="0"/>
              <a:t>gelf.conf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>
            <a:normAutofit/>
          </a:bodyPr>
          <a:lstStyle/>
          <a:p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input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{ 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mr-IN" sz="1800" dirty="0" err="1" smtClean="0">
                <a:latin typeface="Consolas" charset="0"/>
                <a:ea typeface="Consolas" charset="0"/>
                <a:cs typeface="Consolas" charset="0"/>
              </a:rPr>
              <a:t>tcp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{  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sz="1800" dirty="0" err="1" smtClean="0">
                <a:latin typeface="Consolas" charset="0"/>
                <a:ea typeface="Consolas" charset="0"/>
                <a:cs typeface="Consolas" charset="0"/>
              </a:rPr>
              <a:t>port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5602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sz="1800" dirty="0" err="1" smtClean="0"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mr-IN" sz="1800" dirty="0" err="1" smtClean="0">
                <a:latin typeface="Consolas" charset="0"/>
                <a:ea typeface="Consolas" charset="0"/>
                <a:cs typeface="Consolas" charset="0"/>
              </a:rPr>
              <a:t>europeninpu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t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ilter {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output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elasticsearch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{ }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0345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Grok</a:t>
            </a:r>
            <a:r>
              <a:rPr lang="en-US" dirty="0" smtClean="0"/>
              <a:t> Debugger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95" b="19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Jak</a:t>
            </a:r>
            <a:r>
              <a:rPr lang="en-US" dirty="0" smtClean="0"/>
              <a:t> </a:t>
            </a:r>
            <a:r>
              <a:rPr lang="en-US" dirty="0" err="1" smtClean="0"/>
              <a:t>snáz</a:t>
            </a:r>
            <a:r>
              <a:rPr lang="en-US" dirty="0" smtClean="0"/>
              <a:t> </a:t>
            </a:r>
            <a:r>
              <a:rPr lang="en-US" dirty="0" err="1" smtClean="0"/>
              <a:t>vytvářet</a:t>
            </a:r>
            <a:r>
              <a:rPr lang="en-US" dirty="0" smtClean="0"/>
              <a:t> </a:t>
            </a:r>
            <a:r>
              <a:rPr lang="en-US" dirty="0" err="1" smtClean="0"/>
              <a:t>grok</a:t>
            </a:r>
            <a:r>
              <a:rPr lang="en-US" dirty="0" smtClean="0"/>
              <a:t> </a:t>
            </a:r>
            <a:r>
              <a:rPr lang="en-US" dirty="0" err="1" smtClean="0"/>
              <a:t>výrazy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078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GROK </a:t>
            </a:r>
            <a:r>
              <a:rPr lang="en-US" dirty="0" err="1" smtClean="0"/>
              <a:t>konfigurace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>
            <a:normAutofit/>
          </a:bodyPr>
          <a:lstStyle/>
          <a:p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filter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{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grok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{      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match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=&gt; ["message", "%{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CISCOTIMESTAMP:timestamp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} %{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SYSLOGHOST:sysloghost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} %%{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CISCOTAG:ciscotag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}: %{GREEDYDATA: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cisco_message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}"]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grok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{  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match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=&gt; [        </a:t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 "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cisco_message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", "%{CISCOFW106100_2_3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}",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  "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cisco_message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", "%{CISCOFW106001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}",]</a:t>
            </a:r>
            <a:br>
              <a:rPr lang="en-US" sz="18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228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OSNOVA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Open source </a:t>
            </a:r>
            <a:r>
              <a:rPr lang="en-US" dirty="0" err="1" smtClean="0"/>
              <a:t>řešení</a:t>
            </a:r>
            <a:endParaRPr lang="en-US" dirty="0" smtClean="0"/>
          </a:p>
          <a:p>
            <a:pPr lvl="1"/>
            <a:r>
              <a:rPr lang="en-US" dirty="0" smtClean="0"/>
              <a:t>GrayLog2</a:t>
            </a:r>
          </a:p>
          <a:p>
            <a:pPr lvl="1"/>
            <a:r>
              <a:rPr lang="en-US" dirty="0" smtClean="0"/>
              <a:t>Elastic Stack</a:t>
            </a:r>
          </a:p>
          <a:p>
            <a:r>
              <a:rPr lang="en-US" dirty="0" err="1" smtClean="0"/>
              <a:t>Praktické</a:t>
            </a:r>
            <a:r>
              <a:rPr lang="en-US" dirty="0" smtClean="0"/>
              <a:t> </a:t>
            </a:r>
            <a:r>
              <a:rPr lang="en-US" dirty="0" err="1" smtClean="0"/>
              <a:t>příklady</a:t>
            </a:r>
            <a:endParaRPr lang="en-US" dirty="0"/>
          </a:p>
          <a:p>
            <a:pPr lvl="1"/>
            <a:r>
              <a:rPr lang="en-US" dirty="0" smtClean="0"/>
              <a:t>Cisco (ASA) logy</a:t>
            </a:r>
          </a:p>
          <a:p>
            <a:pPr lvl="1"/>
            <a:r>
              <a:rPr lang="en-US" dirty="0" smtClean="0"/>
              <a:t>Twitter API</a:t>
            </a:r>
          </a:p>
          <a:p>
            <a:pPr lvl="1"/>
            <a:r>
              <a:rPr lang="en-US" dirty="0" err="1" smtClean="0"/>
              <a:t>Zpracování</a:t>
            </a:r>
            <a:r>
              <a:rPr lang="en-US" dirty="0" smtClean="0"/>
              <a:t> e-</a:t>
            </a:r>
            <a:r>
              <a:rPr lang="en-US" dirty="0" err="1" smtClean="0"/>
              <a:t>mailů</a:t>
            </a:r>
            <a:r>
              <a:rPr lang="en-US" dirty="0" smtClean="0"/>
              <a:t> (IMAP)</a:t>
            </a:r>
          </a:p>
          <a:p>
            <a:pPr lvl="1"/>
            <a:r>
              <a:rPr lang="en-US" dirty="0" err="1" smtClean="0"/>
              <a:t>Transparentní</a:t>
            </a:r>
            <a:r>
              <a:rPr lang="en-US" dirty="0" smtClean="0"/>
              <a:t> </a:t>
            </a:r>
            <a:r>
              <a:rPr lang="en-US" dirty="0" err="1" smtClean="0"/>
              <a:t>účty</a:t>
            </a:r>
            <a:r>
              <a:rPr lang="en-US" dirty="0" smtClean="0"/>
              <a:t> </a:t>
            </a:r>
            <a:r>
              <a:rPr lang="en-US" dirty="0" err="1" smtClean="0"/>
              <a:t>volebních</a:t>
            </a:r>
            <a:r>
              <a:rPr lang="en-US" dirty="0" smtClean="0"/>
              <a:t> </a:t>
            </a:r>
            <a:r>
              <a:rPr lang="en-US" dirty="0" err="1" smtClean="0"/>
              <a:t>stran</a:t>
            </a:r>
            <a:endParaRPr lang="en-US" dirty="0"/>
          </a:p>
          <a:p>
            <a:pPr lvl="1"/>
            <a:r>
              <a:rPr lang="en-US" dirty="0" err="1" smtClean="0"/>
              <a:t>VirusShare</a:t>
            </a:r>
            <a:r>
              <a:rPr lang="en-US" dirty="0" smtClean="0"/>
              <a:t>/</a:t>
            </a:r>
            <a:r>
              <a:rPr lang="en-US" dirty="0" err="1" smtClean="0"/>
              <a:t>APTNotes</a:t>
            </a:r>
            <a:endParaRPr lang="en-US" dirty="0" smtClean="0"/>
          </a:p>
          <a:p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zdroje</a:t>
            </a:r>
            <a:r>
              <a:rPr lang="en-US" dirty="0" smtClean="0"/>
              <a:t> </a:t>
            </a:r>
            <a:r>
              <a:rPr lang="en-US" dirty="0" err="1" smtClean="0"/>
              <a:t>bezpečnostních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endParaRPr lang="en-US" dirty="0" smtClean="0"/>
          </a:p>
          <a:p>
            <a:r>
              <a:rPr lang="en-US" dirty="0" err="1" smtClean="0"/>
              <a:t>Související</a:t>
            </a:r>
            <a:r>
              <a:rPr lang="en-US" dirty="0" smtClean="0"/>
              <a:t> </a:t>
            </a:r>
            <a:r>
              <a:rPr lang="en-US" dirty="0" err="1" smtClean="0"/>
              <a:t>nástroje</a:t>
            </a:r>
            <a:endParaRPr lang="en-US" dirty="0" smtClean="0"/>
          </a:p>
          <a:p>
            <a:r>
              <a:rPr lang="en-US" dirty="0" err="1" smtClean="0"/>
              <a:t>Diskuze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42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API</a:t>
            </a:r>
            <a:r>
              <a:rPr lang="en-US" dirty="0" smtClean="0"/>
              <a:t>: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 z </a:t>
            </a:r>
            <a:r>
              <a:rPr lang="en-US" dirty="0" err="1" smtClean="0"/>
              <a:t>Twitteru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živých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endParaRPr lang="en-US" dirty="0" smtClean="0"/>
          </a:p>
          <a:p>
            <a:r>
              <a:rPr lang="en-US" dirty="0" err="1" smtClean="0"/>
              <a:t>Využití</a:t>
            </a:r>
            <a:r>
              <a:rPr lang="en-US" dirty="0" smtClean="0"/>
              <a:t> </a:t>
            </a:r>
            <a:r>
              <a:rPr lang="en-US" dirty="0" err="1" smtClean="0"/>
              <a:t>vstupního</a:t>
            </a:r>
            <a:r>
              <a:rPr lang="en-US" dirty="0" smtClean="0"/>
              <a:t> </a:t>
            </a:r>
            <a:r>
              <a:rPr lang="en-US" dirty="0" err="1" smtClean="0"/>
              <a:t>modulu</a:t>
            </a:r>
            <a:r>
              <a:rPr lang="en-US" dirty="0" smtClean="0"/>
              <a:t> </a:t>
            </a:r>
            <a:r>
              <a:rPr lang="en-US" dirty="0" err="1" smtClean="0"/>
              <a:t>Logstashe</a:t>
            </a:r>
            <a:endParaRPr lang="en-US" dirty="0" smtClean="0"/>
          </a:p>
          <a:p>
            <a:pPr lvl="1"/>
            <a:r>
              <a:rPr lang="en-US" dirty="0" err="1" smtClean="0"/>
              <a:t>Máte</a:t>
            </a:r>
            <a:r>
              <a:rPr lang="en-US" dirty="0" smtClean="0"/>
              <a:t>-li </a:t>
            </a:r>
            <a:r>
              <a:rPr lang="en-US" dirty="0" err="1" smtClean="0"/>
              <a:t>vlastní</a:t>
            </a:r>
            <a:r>
              <a:rPr lang="en-US" dirty="0" smtClean="0"/>
              <a:t> Twitter, </a:t>
            </a:r>
            <a:r>
              <a:rPr lang="en-US" dirty="0" err="1" smtClean="0"/>
              <a:t>můžete</a:t>
            </a:r>
            <a:r>
              <a:rPr lang="en-US" dirty="0" smtClean="0"/>
              <a:t> </a:t>
            </a:r>
            <a:r>
              <a:rPr lang="en-US" dirty="0" err="1" smtClean="0"/>
              <a:t>použít</a:t>
            </a:r>
            <a:r>
              <a:rPr lang="en-US" dirty="0" smtClean="0"/>
              <a:t> ten</a:t>
            </a:r>
          </a:p>
          <a:p>
            <a:pPr lvl="1"/>
            <a:r>
              <a:rPr lang="en-US" dirty="0" err="1" smtClean="0"/>
              <a:t>Pište</a:t>
            </a:r>
            <a:r>
              <a:rPr lang="en-US" dirty="0" smtClean="0"/>
              <a:t> </a:t>
            </a:r>
            <a:r>
              <a:rPr lang="en-US" dirty="0" err="1" smtClean="0"/>
              <a:t>tweety</a:t>
            </a:r>
            <a:r>
              <a:rPr lang="en-US" dirty="0"/>
              <a:t> </a:t>
            </a:r>
            <a:r>
              <a:rPr lang="en-US" dirty="0" smtClean="0"/>
              <a:t>s </a:t>
            </a:r>
            <a:r>
              <a:rPr lang="en-US" dirty="0" err="1" smtClean="0"/>
              <a:t>hesly</a:t>
            </a:r>
            <a:r>
              <a:rPr lang="en-US" dirty="0" smtClean="0"/>
              <a:t> </a:t>
            </a:r>
            <a:r>
              <a:rPr lang="en-US" dirty="0" err="1" smtClean="0"/>
              <a:t>europen</a:t>
            </a:r>
            <a:r>
              <a:rPr lang="en-US" dirty="0" smtClean="0"/>
              <a:t>, europen2016 </a:t>
            </a:r>
            <a:r>
              <a:rPr lang="en-US" dirty="0" smtClean="0">
                <a:sym typeface="Wingdings"/>
              </a:rPr>
              <a:t>:)</a:t>
            </a:r>
            <a:endParaRPr lang="en-US" dirty="0" smtClean="0"/>
          </a:p>
          <a:p>
            <a:r>
              <a:rPr lang="en-US" dirty="0" err="1" smtClean="0"/>
              <a:t>Hledání</a:t>
            </a:r>
            <a:r>
              <a:rPr lang="en-US" dirty="0" smtClean="0"/>
              <a:t>,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r>
              <a:rPr lang="en-US" dirty="0" err="1" smtClean="0"/>
              <a:t>Aplikace</a:t>
            </a:r>
            <a:r>
              <a:rPr lang="en-US" dirty="0" smtClean="0"/>
              <a:t> Sense</a:t>
            </a:r>
          </a:p>
          <a:p>
            <a:r>
              <a:rPr lang="en-US" dirty="0" err="1" smtClean="0"/>
              <a:t>Detailní</a:t>
            </a:r>
            <a:r>
              <a:rPr lang="en-US" dirty="0" smtClean="0"/>
              <a:t> </a:t>
            </a:r>
            <a:r>
              <a:rPr lang="en-US" dirty="0" err="1" smtClean="0"/>
              <a:t>vhled</a:t>
            </a:r>
            <a:r>
              <a:rPr lang="en-US" dirty="0" smtClean="0"/>
              <a:t> do </a:t>
            </a:r>
            <a:r>
              <a:rPr lang="en-US" dirty="0" err="1" smtClean="0"/>
              <a:t>fungování</a:t>
            </a:r>
            <a:r>
              <a:rPr lang="en-US" dirty="0" smtClean="0"/>
              <a:t> </a:t>
            </a:r>
            <a:r>
              <a:rPr lang="en-US" dirty="0" err="1" smtClean="0"/>
              <a:t>ELKu</a:t>
            </a:r>
            <a:endParaRPr lang="en-US" dirty="0" smtClean="0"/>
          </a:p>
          <a:p>
            <a:pPr lvl="1"/>
            <a:r>
              <a:rPr lang="en-US" dirty="0" err="1" smtClean="0"/>
              <a:t>Datové</a:t>
            </a:r>
            <a:r>
              <a:rPr lang="en-US" dirty="0" smtClean="0"/>
              <a:t> </a:t>
            </a:r>
            <a:r>
              <a:rPr lang="en-US" dirty="0" err="1" smtClean="0"/>
              <a:t>typy</a:t>
            </a:r>
            <a:r>
              <a:rPr lang="en-US" dirty="0" smtClean="0"/>
              <a:t> </a:t>
            </a:r>
            <a:r>
              <a:rPr lang="en-US" dirty="0" err="1" smtClean="0"/>
              <a:t>Elaticsearche</a:t>
            </a:r>
            <a:endParaRPr lang="en-US" dirty="0" smtClean="0"/>
          </a:p>
          <a:p>
            <a:pPr lvl="1"/>
            <a:r>
              <a:rPr lang="en-US" dirty="0" err="1" smtClean="0"/>
              <a:t>Mapování</a:t>
            </a:r>
            <a:r>
              <a:rPr lang="en-US" dirty="0" smtClean="0"/>
              <a:t>, </a:t>
            </a:r>
            <a:r>
              <a:rPr lang="en-US" dirty="0" err="1" smtClean="0"/>
              <a:t>šablony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33413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aplikace</a:t>
            </a:r>
            <a:r>
              <a:rPr lang="en-US" dirty="0" smtClean="0"/>
              <a:t> Sense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26036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REST API </a:t>
            </a:r>
            <a:r>
              <a:rPr lang="en-US" dirty="0" err="1" smtClean="0"/>
              <a:t>jako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dlani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702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ELasticsearch</a:t>
            </a:r>
            <a:r>
              <a:rPr lang="en-US" dirty="0" smtClean="0"/>
              <a:t>: {</a:t>
            </a:r>
            <a:r>
              <a:rPr lang="en-US" dirty="0" err="1" smtClean="0"/>
              <a:t>typy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, </a:t>
            </a:r>
            <a:r>
              <a:rPr lang="en-US" dirty="0" err="1" smtClean="0"/>
              <a:t>mapování</a:t>
            </a:r>
            <a:r>
              <a:rPr lang="en-US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Základní</a:t>
            </a:r>
            <a:r>
              <a:rPr lang="en-US" sz="2400" dirty="0" smtClean="0"/>
              <a:t> </a:t>
            </a:r>
            <a:r>
              <a:rPr lang="en-US" sz="2400" dirty="0" err="1" smtClean="0"/>
              <a:t>typy</a:t>
            </a:r>
            <a:r>
              <a:rPr lang="en-US" sz="2400" dirty="0" smtClean="0"/>
              <a:t> </a:t>
            </a:r>
            <a:r>
              <a:rPr lang="en-US" sz="2400" dirty="0" err="1" smtClean="0"/>
              <a:t>dat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s</a:t>
            </a:r>
            <a:r>
              <a:rPr lang="en-US" dirty="0" smtClean="0"/>
              <a:t>tring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long</a:t>
            </a:r>
            <a:r>
              <a:rPr lang="en-US" dirty="0"/>
              <a:t>, </a:t>
            </a:r>
            <a:r>
              <a:rPr lang="en-US" dirty="0"/>
              <a:t>integer</a:t>
            </a:r>
            <a:r>
              <a:rPr lang="en-US" dirty="0"/>
              <a:t>, </a:t>
            </a:r>
            <a:r>
              <a:rPr lang="en-US" dirty="0"/>
              <a:t>short</a:t>
            </a:r>
            <a:r>
              <a:rPr lang="en-US" dirty="0"/>
              <a:t>, </a:t>
            </a:r>
            <a:r>
              <a:rPr lang="en-US" dirty="0"/>
              <a:t>byte</a:t>
            </a:r>
            <a:r>
              <a:rPr lang="en-US" dirty="0"/>
              <a:t>, </a:t>
            </a:r>
            <a:r>
              <a:rPr lang="en-US" dirty="0"/>
              <a:t>double</a:t>
            </a:r>
            <a:r>
              <a:rPr lang="en-US" dirty="0"/>
              <a:t>, </a:t>
            </a:r>
            <a:r>
              <a:rPr lang="en-US" dirty="0" smtClean="0"/>
              <a:t>float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{date, </a:t>
            </a:r>
            <a:r>
              <a:rPr lang="en-US" dirty="0" err="1" smtClean="0"/>
              <a:t>boolean</a:t>
            </a:r>
            <a:r>
              <a:rPr lang="en-US" dirty="0" smtClean="0"/>
              <a:t>, binary}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Complexní</a:t>
            </a:r>
            <a:r>
              <a:rPr lang="en-US" sz="2400" dirty="0" smtClean="0"/>
              <a:t> </a:t>
            </a:r>
            <a:r>
              <a:rPr lang="en-US" sz="2400" dirty="0" err="1" smtClean="0"/>
              <a:t>typy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bject, nested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i="1" dirty="0" err="1" smtClean="0"/>
              <a:t>Kde</a:t>
            </a:r>
            <a:r>
              <a:rPr lang="en-US" i="1" dirty="0" smtClean="0"/>
              <a:t> </a:t>
            </a:r>
            <a:r>
              <a:rPr lang="en-US" i="1" dirty="0" err="1" smtClean="0"/>
              <a:t>jsou</a:t>
            </a:r>
            <a:r>
              <a:rPr lang="en-US" i="1" dirty="0" smtClean="0"/>
              <a:t> pole?</a:t>
            </a:r>
            <a:endParaRPr lang="en-US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Další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{</a:t>
            </a:r>
            <a:r>
              <a:rPr lang="en-US" dirty="0" err="1" smtClean="0"/>
              <a:t>geo_point</a:t>
            </a:r>
            <a:r>
              <a:rPr lang="en-US" dirty="0" smtClean="0"/>
              <a:t>, </a:t>
            </a:r>
            <a:r>
              <a:rPr lang="en-US" dirty="0" err="1" smtClean="0"/>
              <a:t>geo_shape</a:t>
            </a:r>
            <a:r>
              <a:rPr lang="en-US" dirty="0" smtClean="0"/>
              <a:t>, </a:t>
            </a:r>
            <a:r>
              <a:rPr lang="en-US" dirty="0" err="1" smtClean="0"/>
              <a:t>ip</a:t>
            </a:r>
            <a:r>
              <a:rPr lang="en-US" dirty="0" smtClean="0"/>
              <a:t>}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 err="1" smtClean="0"/>
              <a:t>Podpora</a:t>
            </a:r>
            <a:r>
              <a:rPr lang="en-US" dirty="0" smtClean="0"/>
              <a:t> </a:t>
            </a:r>
            <a:r>
              <a:rPr lang="en-US" dirty="0" err="1" smtClean="0"/>
              <a:t>pouze</a:t>
            </a:r>
            <a:r>
              <a:rPr lang="en-US" dirty="0" smtClean="0"/>
              <a:t> pro IPv4, IPv6 je </a:t>
            </a:r>
            <a:r>
              <a:rPr lang="en-US" dirty="0" err="1" smtClean="0"/>
              <a:t>třeba</a:t>
            </a:r>
            <a:r>
              <a:rPr lang="en-US" dirty="0" smtClean="0"/>
              <a:t> </a:t>
            </a:r>
            <a:r>
              <a:rPr lang="en-US" dirty="0" err="1" smtClean="0"/>
              <a:t>ukládat</a:t>
            </a:r>
            <a:r>
              <a:rPr lang="en-US" dirty="0" smtClean="0"/>
              <a:t> </a:t>
            </a:r>
            <a:r>
              <a:rPr lang="en-US" dirty="0" err="1" smtClean="0"/>
              <a:t>jako</a:t>
            </a:r>
            <a:r>
              <a:rPr lang="en-US" dirty="0" smtClean="0"/>
              <a:t> string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 err="1"/>
              <a:t>m</a:t>
            </a:r>
            <a:r>
              <a:rPr lang="en-US" dirty="0" err="1" smtClean="0"/>
              <a:t>ultifields</a:t>
            </a:r>
            <a:r>
              <a:rPr lang="en-US" dirty="0" smtClean="0"/>
              <a:t> (analyzed, </a:t>
            </a:r>
            <a:r>
              <a:rPr lang="en-US" dirty="0" err="1" smtClean="0"/>
              <a:t>not_analyzed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67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ELasticsearch</a:t>
            </a:r>
            <a:r>
              <a:rPr lang="en-US" dirty="0" smtClean="0"/>
              <a:t>: {</a:t>
            </a:r>
            <a:r>
              <a:rPr lang="en-US" dirty="0" err="1" smtClean="0"/>
              <a:t>typy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, </a:t>
            </a:r>
            <a:r>
              <a:rPr lang="en-US" dirty="0" err="1" smtClean="0"/>
              <a:t>mapování</a:t>
            </a:r>
            <a:r>
              <a:rPr lang="en-US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Dynamické</a:t>
            </a:r>
            <a:r>
              <a:rPr lang="en-US" sz="2400" dirty="0" smtClean="0"/>
              <a:t> </a:t>
            </a:r>
            <a:r>
              <a:rPr lang="en-US" sz="2400" dirty="0" err="1" smtClean="0"/>
              <a:t>mapování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err="1" smtClean="0"/>
              <a:t>Automaticky</a:t>
            </a:r>
            <a:r>
              <a:rPr lang="en-US" dirty="0" smtClean="0"/>
              <a:t>, </a:t>
            </a:r>
            <a:r>
              <a:rPr lang="en-US" dirty="0" err="1" smtClean="0"/>
              <a:t>prováděné</a:t>
            </a:r>
            <a:r>
              <a:rPr lang="en-US" dirty="0" smtClean="0"/>
              <a:t> </a:t>
            </a:r>
            <a:r>
              <a:rPr lang="en-US" dirty="0" err="1" smtClean="0"/>
              <a:t>elasticsearchem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Statické</a:t>
            </a:r>
            <a:r>
              <a:rPr lang="en-US" sz="2400" dirty="0" smtClean="0"/>
              <a:t> </a:t>
            </a:r>
            <a:r>
              <a:rPr lang="en-US" sz="2400" dirty="0" err="1" smtClean="0"/>
              <a:t>mapování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To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právě</a:t>
            </a:r>
            <a:r>
              <a:rPr lang="en-US" dirty="0" smtClean="0"/>
              <a:t> </a:t>
            </a:r>
            <a:r>
              <a:rPr lang="en-US" dirty="0" err="1" smtClean="0"/>
              <a:t>teď</a:t>
            </a:r>
            <a:r>
              <a:rPr lang="en-US" dirty="0" smtClean="0"/>
              <a:t> </a:t>
            </a:r>
            <a:r>
              <a:rPr lang="en-US" dirty="0" err="1" smtClean="0"/>
              <a:t>vyzkoušíme</a:t>
            </a:r>
            <a:endParaRPr lang="en-US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err="1" smtClean="0"/>
              <a:t>Když</a:t>
            </a:r>
            <a:r>
              <a:rPr lang="en-US" dirty="0" smtClean="0"/>
              <a:t> se elastic </a:t>
            </a:r>
            <a:r>
              <a:rPr lang="en-US" dirty="0" err="1" smtClean="0"/>
              <a:t>netrefí</a:t>
            </a:r>
            <a:endParaRPr lang="en-US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Nebo v </a:t>
            </a:r>
            <a:r>
              <a:rPr lang="en-US" dirty="0" err="1" smtClean="0"/>
              <a:t>případě</a:t>
            </a:r>
            <a:r>
              <a:rPr lang="en-US" dirty="0" smtClean="0"/>
              <a:t> </a:t>
            </a:r>
            <a:r>
              <a:rPr lang="en-US" dirty="0" err="1" smtClean="0"/>
              <a:t>komplexnějších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 (“nested”)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Je </a:t>
            </a:r>
            <a:r>
              <a:rPr lang="en-US" sz="2400" dirty="0" err="1" smtClean="0"/>
              <a:t>možné</a:t>
            </a:r>
            <a:r>
              <a:rPr lang="en-US" sz="2400" dirty="0" smtClean="0"/>
              <a:t> </a:t>
            </a:r>
            <a:r>
              <a:rPr lang="en-US" sz="2400" dirty="0" err="1" smtClean="0"/>
              <a:t>různě</a:t>
            </a:r>
            <a:r>
              <a:rPr lang="en-US" sz="2400" dirty="0" smtClean="0"/>
              <a:t> </a:t>
            </a:r>
            <a:r>
              <a:rPr lang="en-US" sz="2400" dirty="0" err="1" smtClean="0"/>
              <a:t>kombinovat</a:t>
            </a:r>
            <a:endParaRPr lang="en-US" sz="24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 err="1" smtClean="0"/>
              <a:t>například</a:t>
            </a:r>
            <a:r>
              <a:rPr lang="en-US" dirty="0" smtClean="0"/>
              <a:t> </a:t>
            </a:r>
            <a:r>
              <a:rPr lang="en-US" dirty="0" err="1" smtClean="0"/>
              <a:t>vhodně</a:t>
            </a:r>
            <a:r>
              <a:rPr lang="en-US" dirty="0" smtClean="0"/>
              <a:t> </a:t>
            </a:r>
            <a:r>
              <a:rPr lang="en-US" dirty="0" err="1" smtClean="0"/>
              <a:t>nastavovat</a:t>
            </a:r>
            <a:r>
              <a:rPr lang="en-US" dirty="0" smtClean="0"/>
              <a:t> </a:t>
            </a:r>
            <a:r>
              <a:rPr lang="en-US" dirty="0" err="1" smtClean="0"/>
              <a:t>indexy</a:t>
            </a:r>
            <a:r>
              <a:rPr lang="en-US" dirty="0" smtClean="0"/>
              <a:t> </a:t>
            </a:r>
            <a:r>
              <a:rPr lang="en-US" dirty="0" err="1" smtClean="0"/>
              <a:t>určitých</a:t>
            </a:r>
            <a:r>
              <a:rPr lang="en-US" dirty="0" smtClean="0"/>
              <a:t> </a:t>
            </a:r>
            <a:r>
              <a:rPr lang="en-US" dirty="0" err="1" smtClean="0"/>
              <a:t>objektů</a:t>
            </a:r>
            <a:endParaRPr lang="en-US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US" dirty="0" smtClean="0"/>
              <a:t>Nebo </a:t>
            </a:r>
            <a:r>
              <a:rPr lang="en-US" dirty="0" err="1" smtClean="0"/>
              <a:t>také</a:t>
            </a:r>
            <a:r>
              <a:rPr lang="en-US" dirty="0" smtClean="0"/>
              <a:t> </a:t>
            </a:r>
            <a:r>
              <a:rPr lang="en-US" dirty="0" err="1" smtClean="0"/>
              <a:t>jazyky</a:t>
            </a:r>
            <a:r>
              <a:rPr lang="en-US" dirty="0" smtClean="0"/>
              <a:t> (</a:t>
            </a:r>
            <a:r>
              <a:rPr lang="en-US" dirty="0" err="1" smtClean="0"/>
              <a:t>angličtina</a:t>
            </a:r>
            <a:r>
              <a:rPr lang="en-US" dirty="0" smtClean="0"/>
              <a:t>, </a:t>
            </a:r>
            <a:r>
              <a:rPr lang="en-US" dirty="0" err="1" smtClean="0"/>
              <a:t>čeština</a:t>
            </a:r>
            <a:r>
              <a:rPr lang="en-US" dirty="0" smtClean="0"/>
              <a:t>, </a:t>
            </a:r>
            <a:r>
              <a:rPr lang="mr-IN" dirty="0" smtClean="0"/>
              <a:t>…</a:t>
            </a:r>
            <a:r>
              <a:rPr lang="cs-CZ" dirty="0" smtClean="0"/>
              <a:t>)</a:t>
            </a:r>
          </a:p>
          <a:p>
            <a:pPr marL="630936" lvl="1" indent="-457200">
              <a:buFont typeface="+mj-lt"/>
              <a:buAutoNum type="arabicPeriod"/>
            </a:pPr>
            <a:endParaRPr lang="cs-CZ" dirty="0"/>
          </a:p>
          <a:p>
            <a:pPr marL="0" indent="0">
              <a:buNone/>
            </a:pPr>
            <a:r>
              <a:rPr lang="cs-CZ" dirty="0" smtClean="0"/>
              <a:t>Pro ruční vytváření je dobré začít přes </a:t>
            </a:r>
            <a:r>
              <a:rPr lang="cs-CZ" dirty="0" err="1" smtClean="0"/>
              <a:t>Sense</a:t>
            </a:r>
            <a:r>
              <a:rPr lang="cs-CZ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7540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API</a:t>
            </a:r>
            <a:r>
              <a:rPr lang="en-US" dirty="0" smtClean="0"/>
              <a:t>: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 z </a:t>
            </a:r>
            <a:r>
              <a:rPr lang="en-US" dirty="0" err="1" smtClean="0"/>
              <a:t>IMAPu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živých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endParaRPr lang="en-US" dirty="0" smtClean="0"/>
          </a:p>
          <a:p>
            <a:r>
              <a:rPr lang="en-US" dirty="0" err="1" smtClean="0"/>
              <a:t>Využití</a:t>
            </a:r>
            <a:r>
              <a:rPr lang="en-US" dirty="0" smtClean="0"/>
              <a:t> </a:t>
            </a:r>
            <a:r>
              <a:rPr lang="en-US" dirty="0" err="1" smtClean="0"/>
              <a:t>vstupního</a:t>
            </a:r>
            <a:r>
              <a:rPr lang="en-US" dirty="0" smtClean="0"/>
              <a:t> </a:t>
            </a:r>
            <a:r>
              <a:rPr lang="en-US" dirty="0" err="1" smtClean="0"/>
              <a:t>modulu</a:t>
            </a:r>
            <a:r>
              <a:rPr lang="en-US" dirty="0" smtClean="0"/>
              <a:t> </a:t>
            </a:r>
            <a:r>
              <a:rPr lang="en-US" dirty="0" err="1" smtClean="0"/>
              <a:t>Logstashe</a:t>
            </a:r>
            <a:endParaRPr lang="en-US" dirty="0" smtClean="0"/>
          </a:p>
          <a:p>
            <a:pPr lvl="1"/>
            <a:r>
              <a:rPr lang="en-US" dirty="0" err="1" smtClean="0"/>
              <a:t>Posílejte</a:t>
            </a:r>
            <a:r>
              <a:rPr lang="en-US" dirty="0" smtClean="0"/>
              <a:t> e-</a:t>
            </a:r>
            <a:r>
              <a:rPr lang="en-US" dirty="0" err="1" smtClean="0"/>
              <a:t>maily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europen2016.elk@seznam.cz</a:t>
            </a:r>
          </a:p>
          <a:p>
            <a:r>
              <a:rPr lang="en-US" dirty="0" err="1" smtClean="0"/>
              <a:t>Hledání</a:t>
            </a:r>
            <a:r>
              <a:rPr lang="en-US" dirty="0" smtClean="0"/>
              <a:t>,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r>
              <a:rPr lang="en-US" dirty="0" err="1" smtClean="0"/>
              <a:t>Možnosti</a:t>
            </a:r>
            <a:r>
              <a:rPr lang="en-US" dirty="0" smtClean="0"/>
              <a:t> </a:t>
            </a:r>
            <a:r>
              <a:rPr lang="en-US" dirty="0" err="1" smtClean="0"/>
              <a:t>vylepšení</a:t>
            </a:r>
            <a:endParaRPr lang="en-US" dirty="0" smtClean="0"/>
          </a:p>
          <a:p>
            <a:pPr lvl="1"/>
            <a:r>
              <a:rPr lang="en-US" dirty="0" err="1" smtClean="0"/>
              <a:t>Detailnější</a:t>
            </a:r>
            <a:r>
              <a:rPr lang="en-US" dirty="0" smtClean="0"/>
              <a:t> a </a:t>
            </a:r>
            <a:r>
              <a:rPr lang="en-US" dirty="0" err="1" smtClean="0"/>
              <a:t>spolehlivější</a:t>
            </a:r>
            <a:r>
              <a:rPr lang="en-US" dirty="0" smtClean="0"/>
              <a:t> parser </a:t>
            </a:r>
            <a:r>
              <a:rPr lang="en-US" dirty="0" err="1" smtClean="0"/>
              <a:t>mailů</a:t>
            </a:r>
            <a:endParaRPr lang="en-US" dirty="0" smtClean="0"/>
          </a:p>
          <a:p>
            <a:pPr lvl="1"/>
            <a:r>
              <a:rPr lang="en-US" dirty="0" err="1" smtClean="0"/>
              <a:t>Napojení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sandbox</a:t>
            </a:r>
          </a:p>
          <a:p>
            <a:pPr lvl="1"/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80943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JSON</a:t>
            </a:r>
            <a:r>
              <a:rPr lang="en-US" dirty="0" smtClean="0"/>
              <a:t>: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r>
              <a:rPr lang="en-US" dirty="0" smtClean="0"/>
              <a:t> z </a:t>
            </a:r>
            <a:r>
              <a:rPr lang="en-US" dirty="0" err="1" smtClean="0"/>
              <a:t>APTNotes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zpracování</a:t>
            </a:r>
            <a:r>
              <a:rPr lang="en-US" dirty="0" smtClean="0"/>
              <a:t> JSON </a:t>
            </a:r>
            <a:r>
              <a:rPr lang="en-US" dirty="0" err="1" smtClean="0"/>
              <a:t>dat</a:t>
            </a:r>
            <a:endParaRPr lang="en-US" dirty="0" smtClean="0"/>
          </a:p>
          <a:p>
            <a:pPr lvl="1"/>
            <a:r>
              <a:rPr lang="en-US" dirty="0" err="1" smtClean="0"/>
              <a:t>Vyrobeno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pomoci</a:t>
            </a:r>
            <a:r>
              <a:rPr lang="en-US" dirty="0" smtClean="0"/>
              <a:t> </a:t>
            </a:r>
            <a:r>
              <a:rPr lang="en-US" dirty="0" err="1" smtClean="0"/>
              <a:t>projektu</a:t>
            </a:r>
            <a:r>
              <a:rPr lang="en-US" dirty="0" smtClean="0"/>
              <a:t> “</a:t>
            </a:r>
            <a:r>
              <a:rPr lang="en-US" dirty="0" err="1" smtClean="0"/>
              <a:t>jager</a:t>
            </a:r>
            <a:r>
              <a:rPr lang="en-US" dirty="0" smtClean="0"/>
              <a:t>”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github.com/sroberts/jager</a:t>
            </a:r>
            <a:endParaRPr lang="en-US" dirty="0" smtClean="0"/>
          </a:p>
          <a:p>
            <a:r>
              <a:rPr lang="en-US" dirty="0" err="1" smtClean="0"/>
              <a:t>Využití</a:t>
            </a:r>
            <a:r>
              <a:rPr lang="en-US" dirty="0" smtClean="0"/>
              <a:t> </a:t>
            </a:r>
            <a:r>
              <a:rPr lang="en-US" dirty="0" err="1" smtClean="0"/>
              <a:t>modulu</a:t>
            </a:r>
            <a:r>
              <a:rPr lang="en-US" dirty="0" smtClean="0"/>
              <a:t> </a:t>
            </a:r>
            <a:r>
              <a:rPr lang="en-US" dirty="0" err="1" smtClean="0"/>
              <a:t>Logstashe</a:t>
            </a:r>
            <a:endParaRPr lang="en-US" dirty="0" smtClean="0"/>
          </a:p>
          <a:p>
            <a:r>
              <a:rPr lang="en-US" dirty="0" err="1" smtClean="0"/>
              <a:t>Hledání</a:t>
            </a:r>
            <a:r>
              <a:rPr lang="en-US" dirty="0" smtClean="0"/>
              <a:t>,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r>
              <a:rPr lang="en-US" dirty="0" err="1" smtClean="0"/>
              <a:t>Detailní</a:t>
            </a:r>
            <a:r>
              <a:rPr lang="en-US" dirty="0" smtClean="0"/>
              <a:t> </a:t>
            </a:r>
            <a:r>
              <a:rPr lang="en-US" dirty="0" err="1" smtClean="0"/>
              <a:t>vhled</a:t>
            </a:r>
            <a:r>
              <a:rPr lang="en-US" dirty="0" smtClean="0"/>
              <a:t> do </a:t>
            </a:r>
            <a:r>
              <a:rPr lang="en-US" dirty="0" err="1" smtClean="0"/>
              <a:t>fungování</a:t>
            </a:r>
            <a:r>
              <a:rPr lang="en-US" dirty="0" smtClean="0"/>
              <a:t> </a:t>
            </a:r>
            <a:r>
              <a:rPr lang="en-US" dirty="0" err="1" smtClean="0"/>
              <a:t>ELKu</a:t>
            </a:r>
            <a:endParaRPr lang="en-US" dirty="0" smtClean="0"/>
          </a:p>
          <a:p>
            <a:pPr lvl="1"/>
            <a:r>
              <a:rPr lang="en-US" dirty="0" err="1" smtClean="0"/>
              <a:t>Ruční</a:t>
            </a:r>
            <a:r>
              <a:rPr lang="en-US" dirty="0" smtClean="0"/>
              <a:t> </a:t>
            </a:r>
            <a:r>
              <a:rPr lang="en-US" dirty="0" err="1" smtClean="0"/>
              <a:t>výroba</a:t>
            </a:r>
            <a:r>
              <a:rPr lang="en-US" dirty="0" smtClean="0"/>
              <a:t> </a:t>
            </a:r>
            <a:r>
              <a:rPr lang="en-US" dirty="0" err="1" smtClean="0"/>
              <a:t>mapování</a:t>
            </a:r>
            <a:r>
              <a:rPr lang="en-US" dirty="0" smtClean="0"/>
              <a:t> a </a:t>
            </a:r>
            <a:r>
              <a:rPr lang="en-US" dirty="0" err="1" smtClean="0"/>
              <a:t>šablony</a:t>
            </a:r>
            <a:endParaRPr lang="en-US" dirty="0" smtClean="0"/>
          </a:p>
          <a:p>
            <a:r>
              <a:rPr lang="en-US" dirty="0" err="1" smtClean="0"/>
              <a:t>Nový</a:t>
            </a:r>
            <a:r>
              <a:rPr lang="en-US" dirty="0" smtClean="0"/>
              <a:t> </a:t>
            </a:r>
            <a:r>
              <a:rPr lang="en-US" dirty="0" err="1" smtClean="0"/>
              <a:t>pokus</a:t>
            </a:r>
            <a:r>
              <a:rPr lang="en-US" dirty="0" smtClean="0"/>
              <a:t> s </a:t>
            </a:r>
            <a:r>
              <a:rPr lang="en-US" dirty="0" err="1" smtClean="0"/>
              <a:t>daty</a:t>
            </a:r>
            <a:r>
              <a:rPr lang="en-US" dirty="0" smtClean="0"/>
              <a:t> z </a:t>
            </a:r>
            <a:r>
              <a:rPr lang="en-US" dirty="0" err="1" smtClean="0"/>
              <a:t>APTNotes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66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CSV</a:t>
            </a:r>
            <a:r>
              <a:rPr lang="en-US" dirty="0" smtClean="0"/>
              <a:t>: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bankovních</a:t>
            </a:r>
            <a:r>
              <a:rPr lang="en-US" dirty="0" smtClean="0"/>
              <a:t> </a:t>
            </a:r>
            <a:r>
              <a:rPr lang="en-US" dirty="0" err="1" smtClean="0"/>
              <a:t>účtů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</a:t>
            </a:r>
            <a:r>
              <a:rPr lang="en-US" dirty="0" err="1" smtClean="0"/>
              <a:t>zpracování</a:t>
            </a:r>
            <a:r>
              <a:rPr lang="en-US" dirty="0" smtClean="0"/>
              <a:t> CSV </a:t>
            </a:r>
            <a:r>
              <a:rPr lang="en-US" dirty="0" err="1" smtClean="0"/>
              <a:t>dat</a:t>
            </a:r>
            <a:endParaRPr lang="en-US" dirty="0" smtClean="0"/>
          </a:p>
          <a:p>
            <a:pPr lvl="1"/>
            <a:r>
              <a:rPr lang="en-US" dirty="0" err="1" smtClean="0"/>
              <a:t>Posbíraná</a:t>
            </a:r>
            <a:r>
              <a:rPr lang="en-US" dirty="0" smtClean="0"/>
              <a:t> data z </a:t>
            </a:r>
            <a:r>
              <a:rPr lang="en-US" dirty="0" err="1" smtClean="0"/>
              <a:t>transparentních</a:t>
            </a:r>
            <a:r>
              <a:rPr lang="en-US" dirty="0" smtClean="0"/>
              <a:t> </a:t>
            </a:r>
            <a:r>
              <a:rPr lang="en-US" dirty="0" err="1" smtClean="0"/>
              <a:t>účtů</a:t>
            </a:r>
            <a:r>
              <a:rPr lang="en-US" dirty="0" smtClean="0"/>
              <a:t> </a:t>
            </a:r>
            <a:r>
              <a:rPr lang="en-US" dirty="0" err="1" smtClean="0"/>
              <a:t>volebních</a:t>
            </a:r>
            <a:r>
              <a:rPr lang="en-US" dirty="0" smtClean="0"/>
              <a:t> </a:t>
            </a:r>
            <a:r>
              <a:rPr lang="en-US" dirty="0" err="1" smtClean="0"/>
              <a:t>stran</a:t>
            </a:r>
            <a:endParaRPr lang="en-US" dirty="0" smtClean="0"/>
          </a:p>
          <a:p>
            <a:r>
              <a:rPr lang="en-US" dirty="0" err="1" smtClean="0"/>
              <a:t>Využití</a:t>
            </a:r>
            <a:r>
              <a:rPr lang="en-US" dirty="0" smtClean="0"/>
              <a:t> </a:t>
            </a:r>
            <a:r>
              <a:rPr lang="en-US" dirty="0" err="1" smtClean="0"/>
              <a:t>modulu</a:t>
            </a:r>
            <a:r>
              <a:rPr lang="en-US" dirty="0" smtClean="0"/>
              <a:t> </a:t>
            </a:r>
            <a:r>
              <a:rPr lang="en-US" dirty="0" err="1" smtClean="0"/>
              <a:t>Logstashe</a:t>
            </a:r>
            <a:endParaRPr lang="en-US" dirty="0" smtClean="0"/>
          </a:p>
          <a:p>
            <a:r>
              <a:rPr lang="en-US" dirty="0" err="1" smtClean="0"/>
              <a:t>Hledání</a:t>
            </a:r>
            <a:r>
              <a:rPr lang="en-US" dirty="0" smtClean="0"/>
              <a:t>, </a:t>
            </a:r>
            <a:r>
              <a:rPr lang="en-US" dirty="0" err="1" smtClean="0"/>
              <a:t>vizualizace</a:t>
            </a:r>
            <a:endParaRPr lang="en-US" dirty="0" smtClean="0"/>
          </a:p>
          <a:p>
            <a:r>
              <a:rPr lang="en-US" dirty="0" err="1" smtClean="0"/>
              <a:t>Ruční</a:t>
            </a:r>
            <a:r>
              <a:rPr lang="en-US" dirty="0" smtClean="0"/>
              <a:t> </a:t>
            </a:r>
            <a:r>
              <a:rPr lang="en-US" dirty="0" err="1" smtClean="0"/>
              <a:t>výroba</a:t>
            </a:r>
            <a:r>
              <a:rPr lang="en-US" dirty="0" smtClean="0"/>
              <a:t> </a:t>
            </a:r>
            <a:r>
              <a:rPr lang="en-US" dirty="0" err="1" smtClean="0"/>
              <a:t>mapování</a:t>
            </a:r>
            <a:r>
              <a:rPr lang="en-US" dirty="0" smtClean="0"/>
              <a:t> a </a:t>
            </a:r>
            <a:r>
              <a:rPr lang="en-US" dirty="0" err="1" smtClean="0"/>
              <a:t>šablony</a:t>
            </a:r>
            <a:endParaRPr lang="en-US" dirty="0" smtClean="0"/>
          </a:p>
          <a:p>
            <a:r>
              <a:rPr lang="en-US" dirty="0" err="1" smtClean="0"/>
              <a:t>Nový</a:t>
            </a:r>
            <a:r>
              <a:rPr lang="en-US" dirty="0" smtClean="0"/>
              <a:t> </a:t>
            </a:r>
            <a:r>
              <a:rPr lang="en-US" dirty="0" err="1" smtClean="0"/>
              <a:t>pokus</a:t>
            </a:r>
            <a:r>
              <a:rPr lang="en-US" dirty="0" smtClean="0"/>
              <a:t> s </a:t>
            </a:r>
            <a:r>
              <a:rPr lang="en-US" dirty="0" err="1" smtClean="0"/>
              <a:t>daty</a:t>
            </a:r>
            <a:r>
              <a:rPr lang="en-US" dirty="0" smtClean="0"/>
              <a:t> z </a:t>
            </a:r>
            <a:r>
              <a:rPr lang="en-US" dirty="0" err="1" smtClean="0"/>
              <a:t>APTNotes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3758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KIBANA 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Náhled</a:t>
            </a:r>
            <a:r>
              <a:rPr lang="en-US" dirty="0" smtClean="0"/>
              <a:t> </a:t>
            </a:r>
            <a:r>
              <a:rPr lang="en-US" dirty="0" err="1" smtClean="0"/>
              <a:t>nové</a:t>
            </a:r>
            <a:r>
              <a:rPr lang="en-US" dirty="0" smtClean="0"/>
              <a:t> </a:t>
            </a:r>
            <a:r>
              <a:rPr lang="en-US" dirty="0" err="1" smtClean="0"/>
              <a:t>verze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107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Nové</a:t>
            </a:r>
            <a:r>
              <a:rPr lang="en-US" dirty="0" smtClean="0"/>
              <a:t> </a:t>
            </a:r>
            <a:r>
              <a:rPr lang="en-US" dirty="0" err="1" smtClean="0"/>
              <a:t>rozhraní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26109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Integrovaný</a:t>
            </a:r>
            <a:r>
              <a:rPr lang="en-US" dirty="0" smtClean="0"/>
              <a:t> Sense</a:t>
            </a:r>
          </a:p>
          <a:p>
            <a:r>
              <a:rPr lang="en-US" dirty="0" err="1" smtClean="0"/>
              <a:t>Timelion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55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Podpora</a:t>
            </a:r>
            <a:r>
              <a:rPr lang="en-US" dirty="0" smtClean="0"/>
              <a:t> </a:t>
            </a:r>
            <a:r>
              <a:rPr lang="en-US" dirty="0" err="1" smtClean="0"/>
              <a:t>vkládání</a:t>
            </a:r>
            <a:r>
              <a:rPr lang="en-US" dirty="0" smtClean="0"/>
              <a:t> CSV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7608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Konečně</a:t>
            </a:r>
            <a:r>
              <a:rPr lang="en-US" dirty="0" smtClean="0"/>
              <a:t> </a:t>
            </a:r>
            <a:r>
              <a:rPr lang="en-US" dirty="0" err="1" smtClean="0"/>
              <a:t>snadná</a:t>
            </a:r>
            <a:r>
              <a:rPr lang="en-US" dirty="0" smtClean="0"/>
              <a:t> data!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98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GrayLog2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Stručný</a:t>
            </a:r>
            <a:r>
              <a:rPr lang="en-US" dirty="0" smtClean="0"/>
              <a:t> </a:t>
            </a:r>
            <a:r>
              <a:rPr lang="en-US" dirty="0" err="1" smtClean="0"/>
              <a:t>úvod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2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editace</a:t>
            </a:r>
            <a:r>
              <a:rPr lang="en-US" dirty="0" smtClean="0"/>
              <a:t> </a:t>
            </a:r>
            <a:r>
              <a:rPr lang="en-US" dirty="0" err="1" smtClean="0"/>
              <a:t>typů</a:t>
            </a:r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5" r="25" b="7352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zjednodušení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369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Ukázka</a:t>
            </a:r>
            <a:r>
              <a:rPr lang="en-US" dirty="0" smtClean="0"/>
              <a:t> Console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7951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Bez </a:t>
            </a:r>
            <a:r>
              <a:rPr lang="en-US" dirty="0" err="1" smtClean="0"/>
              <a:t>zbytečných</a:t>
            </a:r>
            <a:r>
              <a:rPr lang="en-US" dirty="0" smtClean="0"/>
              <a:t> </a:t>
            </a:r>
            <a:r>
              <a:rPr lang="en-US" dirty="0" err="1" smtClean="0"/>
              <a:t>starostí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616688" y="52737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28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datové</a:t>
            </a:r>
            <a:r>
              <a:rPr lang="en-US" dirty="0" smtClean="0"/>
              <a:t> </a:t>
            </a:r>
            <a:r>
              <a:rPr lang="en-US" dirty="0" err="1" smtClean="0"/>
              <a:t>zdroje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Sky is the limit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137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Jaké</a:t>
            </a:r>
            <a:r>
              <a:rPr lang="en-US" dirty="0" smtClean="0"/>
              <a:t> </a:t>
            </a:r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zdroje</a:t>
            </a:r>
            <a:r>
              <a:rPr lang="en-US" dirty="0" smtClean="0"/>
              <a:t> </a:t>
            </a:r>
            <a:r>
              <a:rPr lang="en-US" dirty="0" err="1" smtClean="0"/>
              <a:t>zpracovávat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 smtClean="0"/>
              <a:t>Antivirus | </a:t>
            </a:r>
            <a:r>
              <a:rPr lang="en-US" sz="1800" dirty="0" err="1" smtClean="0">
                <a:solidFill>
                  <a:schemeClr val="accent2"/>
                </a:solidFill>
              </a:rPr>
              <a:t>často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>
                <a:solidFill>
                  <a:schemeClr val="accent2"/>
                </a:solidFill>
              </a:rPr>
              <a:t>i</a:t>
            </a:r>
            <a:r>
              <a:rPr lang="en-US" sz="1800" dirty="0">
                <a:solidFill>
                  <a:schemeClr val="accent2"/>
                </a:solidFill>
              </a:rPr>
              <a:t> HIDS/HIPS </a:t>
            </a:r>
            <a:r>
              <a:rPr lang="en-US" sz="1800" dirty="0" smtClean="0">
                <a:solidFill>
                  <a:schemeClr val="accent2"/>
                </a:solidFill>
              </a:rPr>
              <a:t>logy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/>
              <a:t>Endpoint Security </a:t>
            </a:r>
            <a:r>
              <a:rPr lang="en-US" dirty="0" smtClean="0"/>
              <a:t>Protection | </a:t>
            </a:r>
            <a:r>
              <a:rPr lang="en-US" sz="1800" dirty="0" err="1" smtClean="0">
                <a:solidFill>
                  <a:schemeClr val="accent2"/>
                </a:solidFill>
              </a:rPr>
              <a:t>podpora</a:t>
            </a:r>
            <a:r>
              <a:rPr lang="en-US" sz="1800" dirty="0" smtClean="0">
                <a:solidFill>
                  <a:schemeClr val="accent2"/>
                </a:solidFill>
              </a:rPr>
              <a:t> pro {</a:t>
            </a:r>
            <a:r>
              <a:rPr lang="en-US" sz="1800" dirty="0" err="1" smtClean="0">
                <a:solidFill>
                  <a:schemeClr val="accent2"/>
                </a:solidFill>
              </a:rPr>
              <a:t>Splunk</a:t>
            </a:r>
            <a:r>
              <a:rPr lang="en-US" sz="1800" dirty="0" smtClean="0">
                <a:solidFill>
                  <a:schemeClr val="accent2"/>
                </a:solidFill>
              </a:rPr>
              <a:t>, </a:t>
            </a:r>
            <a:r>
              <a:rPr lang="en-US" sz="1800" dirty="0" err="1" smtClean="0">
                <a:solidFill>
                  <a:schemeClr val="accent2"/>
                </a:solidFill>
              </a:rPr>
              <a:t>ElasticSearch</a:t>
            </a:r>
            <a:r>
              <a:rPr lang="en-US" sz="1800" dirty="0" smtClean="0">
                <a:solidFill>
                  <a:schemeClr val="accent2"/>
                </a:solidFill>
              </a:rPr>
              <a:t>}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/>
              <a:t>DNS </a:t>
            </a:r>
            <a:r>
              <a:rPr lang="en-US" dirty="0" smtClean="0"/>
              <a:t>logy | </a:t>
            </a:r>
            <a:r>
              <a:rPr lang="en-US" sz="1800" dirty="0" err="1" smtClean="0">
                <a:solidFill>
                  <a:schemeClr val="accent2"/>
                </a:solidFill>
              </a:rPr>
              <a:t>PassiveDNS</a:t>
            </a:r>
            <a:r>
              <a:rPr lang="en-US" sz="1800" dirty="0">
                <a:solidFill>
                  <a:schemeClr val="accent2"/>
                </a:solidFill>
              </a:rPr>
              <a:t> </a:t>
            </a:r>
            <a:r>
              <a:rPr lang="en-US" sz="1800" dirty="0" smtClean="0">
                <a:solidFill>
                  <a:schemeClr val="accent2"/>
                </a:solidFill>
              </a:rPr>
              <a:t>v </a:t>
            </a:r>
            <a:r>
              <a:rPr lang="en-US" sz="1800" dirty="0" err="1" smtClean="0">
                <a:solidFill>
                  <a:schemeClr val="accent2"/>
                </a:solidFill>
              </a:rPr>
              <a:t>nějaké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podobě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/>
              <a:t>Proxy </a:t>
            </a:r>
            <a:r>
              <a:rPr lang="en-US" dirty="0" smtClean="0"/>
              <a:t>logy | </a:t>
            </a:r>
            <a:r>
              <a:rPr lang="en-US" sz="1800" dirty="0" smtClean="0">
                <a:solidFill>
                  <a:schemeClr val="accent2"/>
                </a:solidFill>
              </a:rPr>
              <a:t>+ </a:t>
            </a:r>
            <a:r>
              <a:rPr lang="en-US" sz="1800" dirty="0" err="1" smtClean="0">
                <a:solidFill>
                  <a:schemeClr val="accent2"/>
                </a:solidFill>
              </a:rPr>
              <a:t>související</a:t>
            </a:r>
            <a:r>
              <a:rPr lang="en-US" sz="1800" dirty="0" smtClean="0">
                <a:solidFill>
                  <a:schemeClr val="accent2"/>
                </a:solidFill>
              </a:rPr>
              <a:t> (</a:t>
            </a:r>
            <a:r>
              <a:rPr lang="en-US" sz="1800" dirty="0" err="1" smtClean="0">
                <a:solidFill>
                  <a:schemeClr val="accent2"/>
                </a:solidFill>
              </a:rPr>
              <a:t>např</a:t>
            </a:r>
            <a:r>
              <a:rPr lang="en-US" sz="1800" dirty="0" smtClean="0">
                <a:solidFill>
                  <a:schemeClr val="accent2"/>
                </a:solidFill>
              </a:rPr>
              <a:t>. WAF, Apache, IIS, </a:t>
            </a:r>
            <a:r>
              <a:rPr lang="en-US" sz="1800" dirty="0" err="1" smtClean="0">
                <a:solidFill>
                  <a:schemeClr val="accent2"/>
                </a:solidFill>
              </a:rPr>
              <a:t>haproxy</a:t>
            </a:r>
            <a:r>
              <a:rPr lang="en-US" sz="1800" dirty="0" smtClean="0">
                <a:solidFill>
                  <a:schemeClr val="accent2"/>
                </a:solidFill>
              </a:rPr>
              <a:t>)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err="1" smtClean="0"/>
              <a:t>Firewally</a:t>
            </a:r>
            <a:r>
              <a:rPr lang="en-US" dirty="0" smtClean="0"/>
              <a:t>| </a:t>
            </a:r>
            <a:r>
              <a:rPr lang="en-US" sz="1800" dirty="0" smtClean="0">
                <a:solidFill>
                  <a:schemeClr val="accent2"/>
                </a:solidFill>
              </a:rPr>
              <a:t>Cisco ASA a </a:t>
            </a:r>
            <a:r>
              <a:rPr lang="en-US" sz="1800" dirty="0" err="1" smtClean="0">
                <a:solidFill>
                  <a:schemeClr val="accent2"/>
                </a:solidFill>
              </a:rPr>
              <a:t>podobné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IDS | </a:t>
            </a:r>
            <a:r>
              <a:rPr lang="en-US" sz="1800" dirty="0" err="1" smtClean="0">
                <a:solidFill>
                  <a:schemeClr val="accent2"/>
                </a:solidFill>
              </a:rPr>
              <a:t>Suricata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už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umí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přímo</a:t>
            </a:r>
            <a:r>
              <a:rPr lang="en-US" sz="1800" dirty="0" smtClean="0">
                <a:solidFill>
                  <a:schemeClr val="accent2"/>
                </a:solidFill>
              </a:rPr>
              <a:t> JSON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err="1" smtClean="0"/>
              <a:t>Honeypoty</a:t>
            </a:r>
            <a:r>
              <a:rPr lang="en-US" dirty="0" smtClean="0"/>
              <a:t> | </a:t>
            </a:r>
            <a:r>
              <a:rPr lang="en-US" sz="1800" dirty="0" err="1" smtClean="0">
                <a:solidFill>
                  <a:schemeClr val="accent2"/>
                </a:solidFill>
              </a:rPr>
              <a:t>alespoň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část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metadat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Windows logy | </a:t>
            </a:r>
            <a:r>
              <a:rPr lang="en-US" sz="1800" dirty="0" err="1" smtClean="0">
                <a:solidFill>
                  <a:schemeClr val="accent2"/>
                </a:solidFill>
              </a:rPr>
              <a:t>události</a:t>
            </a:r>
            <a:r>
              <a:rPr lang="en-US" sz="1800" dirty="0" smtClean="0">
                <a:solidFill>
                  <a:schemeClr val="accent2"/>
                </a:solidFill>
              </a:rPr>
              <a:t>, RDP, AD, </a:t>
            </a:r>
            <a:r>
              <a:rPr lang="mr-IN" sz="1800" dirty="0" smtClean="0">
                <a:solidFill>
                  <a:schemeClr val="accent2"/>
                </a:solidFill>
              </a:rPr>
              <a:t>…</a:t>
            </a:r>
            <a:endParaRPr lang="en-US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5841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Jaké</a:t>
            </a:r>
            <a:r>
              <a:rPr lang="en-US" dirty="0" smtClean="0"/>
              <a:t> </a:t>
            </a:r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zdroje</a:t>
            </a:r>
            <a:r>
              <a:rPr lang="en-US" dirty="0" smtClean="0"/>
              <a:t> </a:t>
            </a:r>
            <a:r>
              <a:rPr lang="en-US" dirty="0" err="1" smtClean="0"/>
              <a:t>zpracovávat</a:t>
            </a:r>
            <a:r>
              <a:rPr lang="en-US" dirty="0" smtClean="0"/>
              <a:t>?/2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dirty="0" smtClean="0"/>
              <a:t>VPN | </a:t>
            </a:r>
            <a:r>
              <a:rPr lang="en-US" sz="1800" dirty="0" err="1" smtClean="0">
                <a:solidFill>
                  <a:schemeClr val="accent2"/>
                </a:solidFill>
              </a:rPr>
              <a:t>Přihlášení</a:t>
            </a:r>
            <a:r>
              <a:rPr lang="en-US" sz="1800" dirty="0" smtClean="0">
                <a:solidFill>
                  <a:schemeClr val="accent2"/>
                </a:solidFill>
              </a:rPr>
              <a:t> a </a:t>
            </a:r>
            <a:r>
              <a:rPr lang="en-US" sz="1800" dirty="0" err="1" smtClean="0">
                <a:solidFill>
                  <a:schemeClr val="accent2"/>
                </a:solidFill>
              </a:rPr>
              <a:t>klidně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i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další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detaily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err="1" smtClean="0"/>
              <a:t>Forenzní</a:t>
            </a:r>
            <a:r>
              <a:rPr lang="en-US" dirty="0" smtClean="0"/>
              <a:t> </a:t>
            </a:r>
            <a:r>
              <a:rPr lang="en-US" dirty="0" err="1" smtClean="0"/>
              <a:t>nálezy</a:t>
            </a:r>
            <a:r>
              <a:rPr lang="en-US" dirty="0" smtClean="0"/>
              <a:t>, IOCs | </a:t>
            </a:r>
            <a:r>
              <a:rPr lang="en-US" sz="1800" dirty="0" err="1" smtClean="0">
                <a:solidFill>
                  <a:schemeClr val="accent2"/>
                </a:solidFill>
              </a:rPr>
              <a:t>Zejména</a:t>
            </a:r>
            <a:r>
              <a:rPr lang="en-US" sz="1800" dirty="0" smtClean="0">
                <a:solidFill>
                  <a:schemeClr val="accent2"/>
                </a:solidFill>
              </a:rPr>
              <a:t> z </a:t>
            </a:r>
            <a:r>
              <a:rPr lang="en-US" sz="1800" dirty="0" err="1" smtClean="0">
                <a:solidFill>
                  <a:schemeClr val="accent2"/>
                </a:solidFill>
              </a:rPr>
              <a:t>analyzovaných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incidentů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Sandbox data | </a:t>
            </a:r>
            <a:r>
              <a:rPr lang="en-US" sz="1800" dirty="0" smtClean="0">
                <a:solidFill>
                  <a:schemeClr val="accent2"/>
                </a:solidFill>
              </a:rPr>
              <a:t>Cuckoo, </a:t>
            </a:r>
            <a:r>
              <a:rPr lang="en-US" sz="1800" dirty="0" err="1" smtClean="0">
                <a:solidFill>
                  <a:schemeClr val="accent2"/>
                </a:solidFill>
              </a:rPr>
              <a:t>Lastline</a:t>
            </a:r>
            <a:r>
              <a:rPr lang="en-US" sz="1800" dirty="0" smtClean="0">
                <a:solidFill>
                  <a:schemeClr val="accent2"/>
                </a:solidFill>
              </a:rPr>
              <a:t>, </a:t>
            </a:r>
            <a:r>
              <a:rPr lang="mr-IN" sz="1800" dirty="0" smtClean="0">
                <a:solidFill>
                  <a:schemeClr val="accent2"/>
                </a:solidFill>
              </a:rPr>
              <a:t>…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cs-CZ" dirty="0" err="1" smtClean="0"/>
              <a:t>Ticketovací</a:t>
            </a:r>
            <a:r>
              <a:rPr lang="cs-CZ" dirty="0" smtClean="0"/>
              <a:t> systémy | </a:t>
            </a:r>
            <a:r>
              <a:rPr lang="cs-CZ" sz="1800" dirty="0" smtClean="0">
                <a:solidFill>
                  <a:schemeClr val="accent2"/>
                </a:solidFill>
              </a:rPr>
              <a:t>Metriky, </a:t>
            </a:r>
            <a:r>
              <a:rPr lang="cs-CZ" sz="1800" dirty="0" err="1" smtClean="0">
                <a:solidFill>
                  <a:schemeClr val="accent2"/>
                </a:solidFill>
              </a:rPr>
              <a:t>dashboardy</a:t>
            </a:r>
            <a:endParaRPr lang="cs-CZ" dirty="0" smtClean="0">
              <a:solidFill>
                <a:schemeClr val="accent2"/>
              </a:solidFill>
            </a:endParaRPr>
          </a:p>
          <a:p>
            <a:r>
              <a:rPr lang="cs-CZ" dirty="0" smtClean="0"/>
              <a:t>Průběhy </a:t>
            </a:r>
            <a:r>
              <a:rPr lang="cs-CZ" dirty="0" err="1" smtClean="0"/>
              <a:t>backupů</a:t>
            </a:r>
            <a:r>
              <a:rPr lang="cs-CZ" dirty="0" smtClean="0"/>
              <a:t> | </a:t>
            </a:r>
            <a:r>
              <a:rPr lang="cs-CZ" sz="1800" dirty="0" smtClean="0">
                <a:solidFill>
                  <a:schemeClr val="accent2"/>
                </a:solidFill>
              </a:rPr>
              <a:t>Vhodné při prevenci ransomware</a:t>
            </a:r>
            <a:endParaRPr lang="cs-CZ" dirty="0" smtClean="0">
              <a:solidFill>
                <a:schemeClr val="accent2"/>
              </a:solidFill>
            </a:endParaRPr>
          </a:p>
          <a:p>
            <a:r>
              <a:rPr lang="cs-CZ" dirty="0" err="1" smtClean="0"/>
              <a:t>Threat</a:t>
            </a:r>
            <a:r>
              <a:rPr lang="cs-CZ" dirty="0" smtClean="0"/>
              <a:t> Intel | </a:t>
            </a:r>
            <a:r>
              <a:rPr lang="cs-CZ" sz="1800" dirty="0" smtClean="0">
                <a:solidFill>
                  <a:schemeClr val="accent2"/>
                </a:solidFill>
              </a:rPr>
              <a:t>Korelace, měření kvality zdrojů</a:t>
            </a:r>
          </a:p>
          <a:p>
            <a:r>
              <a:rPr lang="en-US" dirty="0" smtClean="0"/>
              <a:t>CIRT </a:t>
            </a:r>
            <a:r>
              <a:rPr lang="en-US" dirty="0" err="1"/>
              <a:t>maily</a:t>
            </a:r>
            <a:r>
              <a:rPr lang="en-US" dirty="0"/>
              <a:t> | </a:t>
            </a:r>
            <a:r>
              <a:rPr lang="en-US" sz="1800" dirty="0" err="1">
                <a:solidFill>
                  <a:schemeClr val="accent2"/>
                </a:solidFill>
              </a:rPr>
              <a:t>vhodné</a:t>
            </a:r>
            <a:r>
              <a:rPr lang="en-US" sz="1800" dirty="0">
                <a:solidFill>
                  <a:schemeClr val="accent2"/>
                </a:solidFill>
              </a:rPr>
              <a:t> pro </a:t>
            </a:r>
            <a:r>
              <a:rPr lang="en-US" sz="1800" dirty="0" err="1">
                <a:solidFill>
                  <a:schemeClr val="accent2"/>
                </a:solidFill>
              </a:rPr>
              <a:t>hlášené</a:t>
            </a:r>
            <a:r>
              <a:rPr lang="en-US" sz="1800" dirty="0">
                <a:solidFill>
                  <a:schemeClr val="accent2"/>
                </a:solidFill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</a:rPr>
              <a:t>phishingy</a:t>
            </a:r>
            <a:endParaRPr lang="en-US" sz="1800" dirty="0" smtClean="0">
              <a:solidFill>
                <a:schemeClr val="accent2"/>
              </a:solidFill>
            </a:endParaRPr>
          </a:p>
          <a:p>
            <a:pPr algn="r"/>
            <a:endParaRPr lang="en-US" sz="1800" dirty="0" smtClean="0">
              <a:solidFill>
                <a:schemeClr val="accent2"/>
              </a:solidFill>
            </a:endParaRPr>
          </a:p>
          <a:p>
            <a:pPr algn="r"/>
            <a:r>
              <a:rPr lang="en-US" sz="2400" b="1" dirty="0" err="1" smtClean="0">
                <a:solidFill>
                  <a:schemeClr val="accent2"/>
                </a:solidFill>
              </a:rPr>
              <a:t>Cokoliv</a:t>
            </a:r>
            <a:r>
              <a:rPr lang="en-US" sz="2400" b="1" dirty="0" smtClean="0">
                <a:solidFill>
                  <a:schemeClr val="accent2"/>
                </a:solidFill>
              </a:rPr>
              <a:t>, co </a:t>
            </a:r>
            <a:r>
              <a:rPr lang="en-US" sz="2400" b="1" dirty="0" err="1" smtClean="0">
                <a:solidFill>
                  <a:schemeClr val="accent2"/>
                </a:solidFill>
              </a:rPr>
              <a:t>budete</a:t>
            </a:r>
            <a:r>
              <a:rPr lang="en-US" sz="2400" b="1" dirty="0" smtClean="0">
                <a:solidFill>
                  <a:schemeClr val="accent2"/>
                </a:solidFill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</a:rPr>
              <a:t>potřebovat</a:t>
            </a:r>
            <a:r>
              <a:rPr lang="en-US" sz="2400" b="1" dirty="0" smtClean="0">
                <a:solidFill>
                  <a:schemeClr val="accent2"/>
                </a:solidFill>
              </a:rPr>
              <a:t>!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657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projekty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Silná</a:t>
            </a:r>
            <a:r>
              <a:rPr lang="en-US" dirty="0" smtClean="0"/>
              <a:t> </a:t>
            </a:r>
            <a:r>
              <a:rPr lang="en-US" dirty="0" err="1" smtClean="0"/>
              <a:t>komunita</a:t>
            </a:r>
            <a:r>
              <a:rPr lang="en-US" dirty="0"/>
              <a:t> </a:t>
            </a:r>
            <a:r>
              <a:rPr lang="en-US" dirty="0" smtClean="0"/>
              <a:t>-- </a:t>
            </a:r>
            <a:r>
              <a:rPr lang="en-US" dirty="0" err="1" smtClean="0"/>
              <a:t>základ</a:t>
            </a:r>
            <a:r>
              <a:rPr lang="en-US" dirty="0" smtClean="0"/>
              <a:t> </a:t>
            </a:r>
            <a:r>
              <a:rPr lang="en-US" dirty="0" err="1" smtClean="0"/>
              <a:t>úspěchu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2665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Elasticsearch</a:t>
            </a:r>
            <a:r>
              <a:rPr lang="en-US" dirty="0" smtClean="0"/>
              <a:t> &amp; </a:t>
            </a:r>
            <a:r>
              <a:rPr lang="en-US" dirty="0" err="1" smtClean="0"/>
              <a:t>další</a:t>
            </a:r>
            <a:r>
              <a:rPr lang="en-US" dirty="0" smtClean="0"/>
              <a:t> </a:t>
            </a:r>
            <a:r>
              <a:rPr lang="en-US" dirty="0" err="1" smtClean="0"/>
              <a:t>řešení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68096" y="2179636"/>
            <a:ext cx="3566160" cy="4129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Grafická</a:t>
            </a:r>
            <a:r>
              <a:rPr lang="en-US" dirty="0"/>
              <a:t> </a:t>
            </a:r>
            <a:r>
              <a:rPr lang="en-US" dirty="0" err="1"/>
              <a:t>rozhraní</a:t>
            </a:r>
            <a:r>
              <a:rPr lang="en-US" dirty="0"/>
              <a:t>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daty</a:t>
            </a:r>
            <a:endParaRPr lang="en-US" dirty="0"/>
          </a:p>
          <a:p>
            <a:r>
              <a:rPr lang="en-US" dirty="0" smtClean="0">
                <a:hlinkClick r:id="rId2"/>
              </a:rPr>
              <a:t>ElasticUI</a:t>
            </a:r>
            <a:endParaRPr lang="en-US" dirty="0"/>
          </a:p>
          <a:p>
            <a:r>
              <a:rPr lang="en-US" dirty="0" smtClean="0">
                <a:hlinkClick r:id="rId3"/>
              </a:rPr>
              <a:t>SearchKit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Metriky</a:t>
            </a:r>
            <a:endParaRPr lang="en-US" dirty="0"/>
          </a:p>
          <a:p>
            <a:r>
              <a:rPr lang="en-US" dirty="0" smtClean="0">
                <a:hlinkClick r:id="rId4"/>
              </a:rPr>
              <a:t>Grafana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Alerting</a:t>
            </a:r>
            <a:endParaRPr lang="en-US" dirty="0"/>
          </a:p>
          <a:p>
            <a:r>
              <a:rPr lang="en-US" dirty="0" err="1" smtClean="0">
                <a:hlinkClick r:id="rId5"/>
              </a:rPr>
              <a:t>ElastAlert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411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179636"/>
            <a:ext cx="3566160" cy="412972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PCAP collector</a:t>
            </a:r>
          </a:p>
          <a:p>
            <a:r>
              <a:rPr lang="en-US" dirty="0">
                <a:hlinkClick r:id="rId7"/>
              </a:rPr>
              <a:t>Moloch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Incident Response</a:t>
            </a:r>
          </a:p>
          <a:p>
            <a:r>
              <a:rPr lang="en-US" dirty="0" err="1" smtClean="0">
                <a:hlinkClick r:id="rId8"/>
              </a:rPr>
              <a:t>nightHawkResponse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Kibana</a:t>
            </a:r>
            <a:r>
              <a:rPr lang="en-US" dirty="0" smtClean="0"/>
              <a:t> </a:t>
            </a:r>
            <a:r>
              <a:rPr lang="en-US" dirty="0" err="1" smtClean="0"/>
              <a:t>pluginy</a:t>
            </a:r>
            <a:endParaRPr lang="en-US" dirty="0" smtClean="0"/>
          </a:p>
          <a:p>
            <a:r>
              <a:rPr lang="en-US" dirty="0">
                <a:hlinkClick r:id="rId9"/>
              </a:rPr>
              <a:t>Kibana: Known Plugins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46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Elastic As a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logz.io</a:t>
            </a:r>
            <a:endParaRPr lang="en-US" sz="2800" dirty="0" smtClean="0">
              <a:hlinkClick r:id="rId2"/>
            </a:endParaRPr>
          </a:p>
          <a:p>
            <a:pPr lvl="1"/>
            <a:r>
              <a:rPr lang="en-US" sz="2000" dirty="0" smtClean="0">
                <a:hlinkClick r:id="rId2"/>
              </a:rPr>
              <a:t>http</a:t>
            </a:r>
            <a:r>
              <a:rPr lang="en-US" sz="2000" dirty="0">
                <a:hlinkClick r:id="rId2"/>
              </a:rPr>
              <a:t>://site2.logz.io/pricing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pPr lvl="1"/>
            <a:r>
              <a:rPr lang="en-US" sz="2000" dirty="0" err="1"/>
              <a:t>Z</a:t>
            </a:r>
            <a:r>
              <a:rPr lang="en-US" sz="2000" dirty="0" err="1" smtClean="0"/>
              <a:t>darma</a:t>
            </a:r>
            <a:r>
              <a:rPr lang="en-US" sz="2000" dirty="0" smtClean="0"/>
              <a:t>: 1 GB/den| 3denní </a:t>
            </a:r>
            <a:r>
              <a:rPr lang="en-US" sz="2000" dirty="0" err="1" smtClean="0"/>
              <a:t>retence</a:t>
            </a:r>
            <a:r>
              <a:rPr lang="en-US" sz="2000" dirty="0" smtClean="0"/>
              <a:t> | </a:t>
            </a:r>
            <a:r>
              <a:rPr lang="en-US" sz="2000" dirty="0" err="1" smtClean="0"/>
              <a:t>alerty</a:t>
            </a:r>
            <a:endParaRPr lang="en-US" sz="2000" dirty="0"/>
          </a:p>
          <a:p>
            <a:endParaRPr lang="en-US" sz="2800" dirty="0" smtClean="0"/>
          </a:p>
          <a:p>
            <a:r>
              <a:rPr lang="en-US" sz="2800" dirty="0" err="1" smtClean="0"/>
              <a:t>LogSene</a:t>
            </a:r>
            <a:endParaRPr lang="en-US" sz="2800" dirty="0"/>
          </a:p>
          <a:p>
            <a:pPr lvl="1"/>
            <a:r>
              <a:rPr lang="en-US" sz="2000" dirty="0">
                <a:hlinkClick r:id="rId3"/>
              </a:rPr>
              <a:t>http://sematext.com/logsene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pPr lvl="1"/>
            <a:r>
              <a:rPr lang="en-US" sz="2000" dirty="0" err="1" smtClean="0"/>
              <a:t>Zdarma</a:t>
            </a:r>
            <a:r>
              <a:rPr lang="en-US" sz="2000" dirty="0" smtClean="0"/>
              <a:t>: 512 MB/den | 7denní </a:t>
            </a:r>
            <a:r>
              <a:rPr lang="en-US" sz="2000" dirty="0" err="1" smtClean="0"/>
              <a:t>retence</a:t>
            </a:r>
            <a:r>
              <a:rPr lang="en-US" sz="2000" dirty="0" smtClean="0"/>
              <a:t> | role-based access</a:t>
            </a:r>
          </a:p>
        </p:txBody>
      </p:sp>
    </p:spTree>
    <p:extLst>
      <p:ext uri="{BB962C8B-B14F-4D97-AF65-F5344CB8AC3E}">
        <p14:creationId xmlns:p14="http://schemas.microsoft.com/office/powerpoint/2010/main" val="3122728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DISKUZE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Otázky</a:t>
            </a:r>
            <a:endParaRPr lang="en-US" dirty="0" smtClean="0"/>
          </a:p>
          <a:p>
            <a:r>
              <a:rPr lang="en-US" dirty="0" err="1" smtClean="0"/>
              <a:t>Odpovědi</a:t>
            </a:r>
            <a:endParaRPr lang="en-US" dirty="0" smtClean="0"/>
          </a:p>
          <a:p>
            <a:r>
              <a:rPr lang="en-US" dirty="0" err="1" smtClean="0"/>
              <a:t>Postřehy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355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Graylog2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Popis</a:t>
            </a:r>
            <a:endParaRPr lang="en-US" dirty="0" smtClean="0"/>
          </a:p>
          <a:p>
            <a:r>
              <a:rPr lang="en-US" dirty="0" smtClean="0"/>
              <a:t>Inputs</a:t>
            </a:r>
          </a:p>
          <a:p>
            <a:r>
              <a:rPr lang="en-US" dirty="0" smtClean="0"/>
              <a:t>Extractors</a:t>
            </a:r>
          </a:p>
          <a:p>
            <a:r>
              <a:rPr lang="en-US" dirty="0" smtClean="0"/>
              <a:t>Dashboards</a:t>
            </a:r>
          </a:p>
          <a:p>
            <a:r>
              <a:rPr lang="en-US" dirty="0" smtClean="0"/>
              <a:t>Streams</a:t>
            </a:r>
          </a:p>
          <a:p>
            <a:r>
              <a:rPr lang="en-US" dirty="0" smtClean="0"/>
              <a:t>Alerts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VM: </a:t>
            </a:r>
          </a:p>
          <a:p>
            <a:pPr lvl="1"/>
            <a:r>
              <a:rPr lang="en-US" sz="1600" dirty="0" smtClean="0">
                <a:hlinkClick r:id="rId2"/>
              </a:rPr>
              <a:t>graylog-box.ova</a:t>
            </a:r>
            <a:endParaRPr lang="en-US" dirty="0" smtClean="0"/>
          </a:p>
          <a:p>
            <a:r>
              <a:rPr lang="en-US" dirty="0" err="1" smtClean="0"/>
              <a:t>Přístupy</a:t>
            </a:r>
            <a:r>
              <a:rPr lang="en-US" dirty="0" smtClean="0"/>
              <a:t>: </a:t>
            </a:r>
          </a:p>
          <a:p>
            <a:pPr lvl="1"/>
            <a:r>
              <a:rPr lang="en-US" sz="1600" dirty="0" smtClean="0"/>
              <a:t>admin/admin (web)</a:t>
            </a:r>
          </a:p>
          <a:p>
            <a:pPr lvl="1"/>
            <a:r>
              <a:rPr lang="en-US" sz="1600" dirty="0" err="1"/>
              <a:t>e</a:t>
            </a:r>
            <a:r>
              <a:rPr lang="en-US" sz="1600" dirty="0" err="1" smtClean="0"/>
              <a:t>uropen</a:t>
            </a:r>
            <a:r>
              <a:rPr lang="en-US" sz="1600" dirty="0" smtClean="0"/>
              <a:t>/</a:t>
            </a:r>
            <a:r>
              <a:rPr lang="en-US" sz="1600" dirty="0" err="1" smtClean="0"/>
              <a:t>europen</a:t>
            </a:r>
            <a:r>
              <a:rPr lang="en-US" sz="1600" dirty="0" smtClean="0"/>
              <a:t> (</a:t>
            </a:r>
            <a:r>
              <a:rPr lang="en-US" sz="1600" dirty="0" err="1" smtClean="0"/>
              <a:t>ssh</a:t>
            </a:r>
            <a:r>
              <a:rPr lang="en-US" sz="1600" dirty="0" smtClean="0"/>
              <a:t>)</a:t>
            </a:r>
            <a:endParaRPr lang="en-US" dirty="0" smtClean="0"/>
          </a:p>
          <a:p>
            <a:r>
              <a:rPr lang="en-US" dirty="0" err="1" smtClean="0"/>
              <a:t>Porty</a:t>
            </a:r>
            <a:r>
              <a:rPr lang="en-US" dirty="0" smtClean="0"/>
              <a:t>: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b="1" dirty="0" smtClean="0"/>
              <a:t>8081/</a:t>
            </a:r>
            <a:r>
              <a:rPr lang="en-US" sz="1600" b="1" dirty="0" err="1" smtClean="0"/>
              <a:t>tcp</a:t>
            </a:r>
            <a:r>
              <a:rPr lang="en-US" sz="1600" b="1" dirty="0" smtClean="0"/>
              <a:t> (web)</a:t>
            </a:r>
            <a:endParaRPr lang="en-US" sz="1600" b="1" dirty="0"/>
          </a:p>
          <a:p>
            <a:pPr lvl="1"/>
            <a:r>
              <a:rPr lang="en-US" sz="1600" dirty="0" smtClean="0"/>
              <a:t>  12201/{</a:t>
            </a:r>
            <a:r>
              <a:rPr lang="en-US" sz="1600" dirty="0" err="1" smtClean="0"/>
              <a:t>udp,tcp</a:t>
            </a:r>
            <a:r>
              <a:rPr lang="en-US" sz="1600" dirty="0" smtClean="0"/>
              <a:t>}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smtClean="0"/>
              <a:t> 5044/{</a:t>
            </a:r>
            <a:r>
              <a:rPr lang="en-US" sz="1600" dirty="0" err="1" smtClean="0"/>
              <a:t>udp,tcp</a:t>
            </a:r>
            <a:r>
              <a:rPr lang="en-US" sz="1600" dirty="0" smtClean="0"/>
              <a:t>}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smtClean="0"/>
              <a:t> </a:t>
            </a:r>
            <a:r>
              <a:rPr lang="en-US" sz="1600" b="1" dirty="0" smtClean="0"/>
              <a:t>2222/</a:t>
            </a:r>
            <a:r>
              <a:rPr lang="en-US" sz="1600" b="1" dirty="0" err="1" smtClean="0"/>
              <a:t>tcp</a:t>
            </a:r>
            <a:r>
              <a:rPr lang="en-US" sz="1600" b="1" dirty="0" smtClean="0"/>
              <a:t> (</a:t>
            </a:r>
            <a:r>
              <a:rPr lang="en-US" sz="1600" b="1" dirty="0" err="1" smtClean="0"/>
              <a:t>ssh</a:t>
            </a:r>
            <a:r>
              <a:rPr lang="en-US" sz="1600" b="1" dirty="0" smtClean="0"/>
              <a:t>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163" y="5592590"/>
            <a:ext cx="2945219" cy="85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Základní</a:t>
            </a:r>
            <a:r>
              <a:rPr lang="en-US" dirty="0" smtClean="0"/>
              <a:t> </a:t>
            </a:r>
            <a:r>
              <a:rPr lang="en-US" dirty="0" err="1" smtClean="0"/>
              <a:t>rozhraní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4088" b="4088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All-In-One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0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Graylog2: </a:t>
            </a:r>
            <a:r>
              <a:rPr lang="en-US" dirty="0" err="1" smtClean="0"/>
              <a:t>Stručný</a:t>
            </a:r>
            <a:r>
              <a:rPr lang="en-US" dirty="0" smtClean="0"/>
              <a:t> </a:t>
            </a:r>
            <a:r>
              <a:rPr lang="en-US" dirty="0" err="1" smtClean="0"/>
              <a:t>popis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Jednoduché</a:t>
            </a:r>
            <a:r>
              <a:rPr lang="en-US" dirty="0" smtClean="0"/>
              <a:t> </a:t>
            </a:r>
            <a:r>
              <a:rPr lang="en-US" dirty="0" err="1" smtClean="0"/>
              <a:t>řešení</a:t>
            </a:r>
            <a:r>
              <a:rPr lang="en-US" dirty="0" smtClean="0"/>
              <a:t> (</a:t>
            </a:r>
            <a:r>
              <a:rPr lang="en-US" dirty="0" err="1" smtClean="0"/>
              <a:t>podobně</a:t>
            </a:r>
            <a:r>
              <a:rPr lang="en-US" dirty="0" smtClean="0"/>
              <a:t> </a:t>
            </a:r>
            <a:r>
              <a:rPr lang="en-US" dirty="0" err="1" smtClean="0"/>
              <a:t>jako</a:t>
            </a:r>
            <a:r>
              <a:rPr lang="en-US" dirty="0" smtClean="0"/>
              <a:t> </a:t>
            </a:r>
            <a:r>
              <a:rPr lang="en-US" dirty="0" err="1" smtClean="0"/>
              <a:t>Splunk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Přehledné</a:t>
            </a:r>
            <a:r>
              <a:rPr lang="en-US" dirty="0" smtClean="0"/>
              <a:t> </a:t>
            </a:r>
            <a:r>
              <a:rPr lang="en-US" dirty="0" err="1" smtClean="0"/>
              <a:t>vyhledávání</a:t>
            </a:r>
            <a:r>
              <a:rPr lang="en-US" dirty="0" smtClean="0"/>
              <a:t> + </a:t>
            </a:r>
            <a:r>
              <a:rPr lang="en-US" dirty="0" err="1" smtClean="0"/>
              <a:t>doplňování</a:t>
            </a:r>
            <a:r>
              <a:rPr lang="en-US" dirty="0" smtClean="0"/>
              <a:t> </a:t>
            </a:r>
            <a:r>
              <a:rPr lang="en-US" dirty="0" err="1" smtClean="0"/>
              <a:t>syntaxe</a:t>
            </a:r>
            <a:endParaRPr lang="en-US" dirty="0" smtClean="0"/>
          </a:p>
          <a:p>
            <a:pPr lvl="1"/>
            <a:r>
              <a:rPr lang="en-US" dirty="0" err="1" smtClean="0"/>
              <a:t>Dashboardy</a:t>
            </a:r>
            <a:endParaRPr lang="en-US" dirty="0" smtClean="0"/>
          </a:p>
          <a:p>
            <a:pPr lvl="1"/>
            <a:r>
              <a:rPr lang="en-US" dirty="0" err="1"/>
              <a:t>Autentizace</a:t>
            </a:r>
            <a:r>
              <a:rPr lang="en-US" dirty="0"/>
              <a:t>, </a:t>
            </a:r>
            <a:r>
              <a:rPr lang="en-US" dirty="0" smtClean="0"/>
              <a:t>role</a:t>
            </a:r>
          </a:p>
          <a:p>
            <a:pPr lvl="1"/>
            <a:r>
              <a:rPr lang="en-US" dirty="0" smtClean="0"/>
              <a:t>Alerting, </a:t>
            </a:r>
            <a:r>
              <a:rPr lang="en-US" dirty="0" err="1" smtClean="0"/>
              <a:t>notifikace</a:t>
            </a:r>
            <a:r>
              <a:rPr lang="en-US" dirty="0" smtClean="0"/>
              <a:t> (Slack, JIRA, </a:t>
            </a:r>
            <a:r>
              <a:rPr lang="en-US" dirty="0" err="1" smtClean="0"/>
              <a:t>PagerDuty</a:t>
            </a:r>
            <a:r>
              <a:rPr lang="en-US" dirty="0" smtClean="0"/>
              <a:t>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Dokumentace</a:t>
            </a:r>
            <a:r>
              <a:rPr lang="en-US" dirty="0" smtClean="0"/>
              <a:t> pro </a:t>
            </a:r>
            <a:r>
              <a:rPr lang="en-US" dirty="0" err="1" smtClean="0"/>
              <a:t>firemní</a:t>
            </a:r>
            <a:r>
              <a:rPr lang="en-US" dirty="0" smtClean="0"/>
              <a:t> </a:t>
            </a:r>
            <a:r>
              <a:rPr lang="en-US" dirty="0" err="1" smtClean="0"/>
              <a:t>nasazení</a:t>
            </a:r>
            <a:endParaRPr lang="en-US" dirty="0" smtClean="0"/>
          </a:p>
          <a:p>
            <a:pPr lvl="1"/>
            <a:r>
              <a:rPr lang="en-US" dirty="0" err="1" smtClean="0"/>
              <a:t>Škálovatelnost</a:t>
            </a:r>
            <a:endParaRPr lang="en-US" dirty="0" smtClean="0"/>
          </a:p>
          <a:p>
            <a:pPr lvl="1"/>
            <a:r>
              <a:rPr lang="en-US" dirty="0" err="1" smtClean="0"/>
              <a:t>Velká</a:t>
            </a:r>
            <a:r>
              <a:rPr lang="en-US" dirty="0" smtClean="0"/>
              <a:t> </a:t>
            </a:r>
            <a:r>
              <a:rPr lang="en-US" dirty="0" err="1" smtClean="0"/>
              <a:t>řada</a:t>
            </a:r>
            <a:r>
              <a:rPr lang="en-US" dirty="0" smtClean="0"/>
              <a:t> </a:t>
            </a:r>
            <a:r>
              <a:rPr lang="en-US" dirty="0" err="1" smtClean="0"/>
              <a:t>vstupních</a:t>
            </a:r>
            <a:r>
              <a:rPr lang="en-US" dirty="0" smtClean="0"/>
              <a:t> </a:t>
            </a:r>
            <a:r>
              <a:rPr lang="en-US" dirty="0" err="1" smtClean="0"/>
              <a:t>modulů</a:t>
            </a:r>
            <a:r>
              <a:rPr lang="en-US" dirty="0" smtClean="0"/>
              <a:t>, </a:t>
            </a:r>
            <a:r>
              <a:rPr lang="en-US" dirty="0" err="1" smtClean="0"/>
              <a:t>snadné</a:t>
            </a:r>
            <a:r>
              <a:rPr lang="en-US" dirty="0" smtClean="0"/>
              <a:t> </a:t>
            </a:r>
            <a:r>
              <a:rPr lang="en-US" dirty="0" err="1" smtClean="0"/>
              <a:t>nastavení</a:t>
            </a:r>
            <a:endParaRPr lang="en-US" dirty="0" smtClean="0"/>
          </a:p>
          <a:p>
            <a:pPr lvl="1"/>
            <a:r>
              <a:rPr lang="en-US" dirty="0" smtClean="0"/>
              <a:t>API</a:t>
            </a:r>
            <a:endParaRPr lang="en-US" dirty="0"/>
          </a:p>
          <a:p>
            <a:r>
              <a:rPr lang="en-US" dirty="0" err="1" smtClean="0"/>
              <a:t>Nevýhody</a:t>
            </a:r>
            <a:endParaRPr lang="en-US" dirty="0" smtClean="0"/>
          </a:p>
          <a:p>
            <a:pPr lvl="1"/>
            <a:r>
              <a:rPr lang="en-US" dirty="0" err="1" smtClean="0"/>
              <a:t>Chybějící</a:t>
            </a:r>
            <a:r>
              <a:rPr lang="en-US" dirty="0" smtClean="0"/>
              <a:t> </a:t>
            </a:r>
            <a:r>
              <a:rPr lang="en-US" dirty="0" err="1" smtClean="0"/>
              <a:t>agregační</a:t>
            </a:r>
            <a:r>
              <a:rPr lang="en-US" dirty="0" smtClean="0"/>
              <a:t> </a:t>
            </a:r>
            <a:r>
              <a:rPr lang="en-US" dirty="0" err="1" smtClean="0"/>
              <a:t>funkce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07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2"/>
                </a:solidFill>
              </a:rPr>
              <a:t>Ukázka</a:t>
            </a:r>
            <a:r>
              <a:rPr lang="en-US" dirty="0" smtClean="0"/>
              <a:t>: Cisco ASA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Konfigurace</a:t>
            </a:r>
            <a:r>
              <a:rPr lang="en-US" dirty="0" smtClean="0"/>
              <a:t> </a:t>
            </a:r>
            <a:r>
              <a:rPr lang="en-US" dirty="0" err="1" smtClean="0"/>
              <a:t>vstupu</a:t>
            </a:r>
            <a:endParaRPr lang="en-US" dirty="0" smtClean="0"/>
          </a:p>
          <a:p>
            <a:pPr lvl="1"/>
            <a:r>
              <a:rPr lang="en-US" dirty="0" smtClean="0"/>
              <a:t>Syslog TCP, port 5044</a:t>
            </a:r>
          </a:p>
          <a:p>
            <a:r>
              <a:rPr lang="en-US" dirty="0" err="1" smtClean="0"/>
              <a:t>Extractory</a:t>
            </a:r>
            <a:endParaRPr lang="en-US" dirty="0" smtClean="0"/>
          </a:p>
          <a:p>
            <a:r>
              <a:rPr lang="en-US" dirty="0" err="1" smtClean="0"/>
              <a:t>Konfigurace</a:t>
            </a:r>
            <a:r>
              <a:rPr lang="en-US" dirty="0" smtClean="0"/>
              <a:t> </a:t>
            </a:r>
            <a:r>
              <a:rPr lang="en-US" dirty="0" err="1" smtClean="0"/>
              <a:t>zpracování</a:t>
            </a:r>
            <a:r>
              <a:rPr lang="en-US" dirty="0" smtClean="0"/>
              <a:t> </a:t>
            </a:r>
            <a:r>
              <a:rPr lang="en-US" dirty="0" err="1" smtClean="0"/>
              <a:t>vlastních</a:t>
            </a:r>
            <a:r>
              <a:rPr lang="en-US" dirty="0" smtClean="0"/>
              <a:t> </a:t>
            </a:r>
            <a:r>
              <a:rPr lang="en-US" dirty="0" err="1" smtClean="0"/>
              <a:t>dat</a:t>
            </a:r>
            <a:endParaRPr lang="en-US" dirty="0" smtClean="0"/>
          </a:p>
          <a:p>
            <a:pPr lvl="1"/>
            <a:r>
              <a:rPr lang="en-US" dirty="0" err="1"/>
              <a:t>Viz</a:t>
            </a:r>
            <a:r>
              <a:rPr lang="en-US" dirty="0"/>
              <a:t> </a:t>
            </a:r>
            <a:r>
              <a:rPr lang="en-US" dirty="0" err="1"/>
              <a:t>další</a:t>
            </a:r>
            <a:r>
              <a:rPr lang="en-US" dirty="0"/>
              <a:t> </a:t>
            </a:r>
            <a:r>
              <a:rPr lang="en-US" dirty="0" err="1" smtClean="0"/>
              <a:t>obrázek</a:t>
            </a:r>
            <a:endParaRPr lang="en-US" dirty="0" smtClean="0"/>
          </a:p>
          <a:p>
            <a:r>
              <a:rPr lang="en-US" dirty="0" err="1" smtClean="0"/>
              <a:t>Vyhledávání</a:t>
            </a:r>
            <a:endParaRPr lang="en-US" dirty="0" smtClean="0"/>
          </a:p>
          <a:p>
            <a:pPr lvl="1"/>
            <a:r>
              <a:rPr lang="en-US" dirty="0" err="1" smtClean="0"/>
              <a:t>Směle</a:t>
            </a:r>
            <a:r>
              <a:rPr lang="en-US" dirty="0" smtClean="0"/>
              <a:t> do </a:t>
            </a:r>
            <a:r>
              <a:rPr lang="en-US" dirty="0" err="1" smtClean="0"/>
              <a:t>vlastního</a:t>
            </a:r>
            <a:r>
              <a:rPr lang="en-US" dirty="0" smtClean="0"/>
              <a:t> </a:t>
            </a:r>
            <a:r>
              <a:rPr lang="en-US" dirty="0" err="1" smtClean="0"/>
              <a:t>zkoumání</a:t>
            </a:r>
            <a:r>
              <a:rPr lang="en-US" dirty="0" smtClean="0"/>
              <a:t>!</a:t>
            </a:r>
          </a:p>
          <a:p>
            <a:r>
              <a:rPr lang="en-US" dirty="0" smtClean="0"/>
              <a:t>Dashboard</a:t>
            </a:r>
          </a:p>
          <a:p>
            <a:pPr lvl="1"/>
            <a:r>
              <a:rPr lang="en-US" dirty="0" err="1" smtClean="0"/>
              <a:t>Nejdřív</a:t>
            </a:r>
            <a:r>
              <a:rPr lang="en-US" dirty="0" smtClean="0"/>
              <a:t> </a:t>
            </a:r>
            <a:r>
              <a:rPr lang="en-US" dirty="0" err="1" smtClean="0"/>
              <a:t>vytvořit</a:t>
            </a:r>
            <a:r>
              <a:rPr lang="en-US" dirty="0" smtClean="0"/>
              <a:t> dashboard a </a:t>
            </a:r>
            <a:r>
              <a:rPr lang="en-US" dirty="0" err="1" smtClean="0"/>
              <a:t>poté</a:t>
            </a:r>
            <a:r>
              <a:rPr lang="en-US" dirty="0" smtClean="0"/>
              <a:t> do </a:t>
            </a:r>
            <a:r>
              <a:rPr lang="en-US" dirty="0" err="1" smtClean="0"/>
              <a:t>něj</a:t>
            </a:r>
            <a:r>
              <a:rPr lang="en-US" dirty="0" smtClean="0"/>
              <a:t> </a:t>
            </a:r>
            <a:r>
              <a:rPr lang="en-US" dirty="0" err="1" smtClean="0"/>
              <a:t>přidávat</a:t>
            </a:r>
            <a:r>
              <a:rPr lang="en-US" dirty="0" smtClean="0"/>
              <a:t> </a:t>
            </a:r>
            <a:r>
              <a:rPr lang="en-US" dirty="0" err="1" smtClean="0"/>
              <a:t>prvky</a:t>
            </a:r>
            <a:endParaRPr lang="en-US" dirty="0" smtClean="0"/>
          </a:p>
          <a:p>
            <a:r>
              <a:rPr lang="en-US" dirty="0" smtClean="0"/>
              <a:t>Stream + Alerting</a:t>
            </a:r>
          </a:p>
        </p:txBody>
      </p:sp>
    </p:spTree>
    <p:extLst>
      <p:ext uri="{BB962C8B-B14F-4D97-AF65-F5344CB8AC3E}">
        <p14:creationId xmlns:p14="http://schemas.microsoft.com/office/powerpoint/2010/main" val="208937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Tvoříme</a:t>
            </a:r>
            <a:r>
              <a:rPr lang="en-US" dirty="0" smtClean="0"/>
              <a:t> </a:t>
            </a:r>
            <a:r>
              <a:rPr lang="en-US" dirty="0" err="1" smtClean="0"/>
              <a:t>extraktor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5767"/>
          <a:stretch/>
        </p:blipFill>
        <p:spPr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Pomocí</a:t>
            </a:r>
            <a:r>
              <a:rPr lang="en-US" dirty="0" smtClean="0"/>
              <a:t> </a:t>
            </a:r>
            <a:r>
              <a:rPr lang="en-US" dirty="0" err="1" smtClean="0"/>
              <a:t>Graylogu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7899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530</TotalTime>
  <Words>1070</Words>
  <Application>Microsoft Macintosh PowerPoint</Application>
  <PresentationFormat>On-screen Show (4:3)</PresentationFormat>
  <Paragraphs>327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Calibri</vt:lpstr>
      <vt:lpstr>Consolas</vt:lpstr>
      <vt:lpstr>Mangal</vt:lpstr>
      <vt:lpstr>Tw Cen MT</vt:lpstr>
      <vt:lpstr>Tw Cen MT Condensed</vt:lpstr>
      <vt:lpstr>Wingdings</vt:lpstr>
      <vt:lpstr>Wingdings 3</vt:lpstr>
      <vt:lpstr>Arial</vt:lpstr>
      <vt:lpstr>Integral</vt:lpstr>
      <vt:lpstr>Europen 2016: Tutoriál</vt:lpstr>
      <vt:lpstr>2. Část tutoriálu</vt:lpstr>
      <vt:lpstr>OSNOVA</vt:lpstr>
      <vt:lpstr>GrayLog2</vt:lpstr>
      <vt:lpstr>Graylog2</vt:lpstr>
      <vt:lpstr>Základní rozhraní</vt:lpstr>
      <vt:lpstr>Graylog2: Stručný popis</vt:lpstr>
      <vt:lpstr>Ukázka: Cisco ASA</vt:lpstr>
      <vt:lpstr>Tvoříme extraktor</vt:lpstr>
      <vt:lpstr>Elastic Stack</vt:lpstr>
      <vt:lpstr>Elastic Stack</vt:lpstr>
      <vt:lpstr>{Elastic Stack, ELK, ELK Stack}</vt:lpstr>
      <vt:lpstr>Elk vs. {Graylog2, splunk}</vt:lpstr>
      <vt:lpstr>LOGSTASH</vt:lpstr>
      <vt:lpstr>Logstash: základní workflow</vt:lpstr>
      <vt:lpstr>Logstash: Input</vt:lpstr>
      <vt:lpstr>Logstash: Filter</vt:lpstr>
      <vt:lpstr>Logstash: output</vt:lpstr>
      <vt:lpstr>JSON everywhere</vt:lpstr>
      <vt:lpstr>Kibana</vt:lpstr>
      <vt:lpstr>Kibana: vizualizační framework</vt:lpstr>
      <vt:lpstr>timelion</vt:lpstr>
      <vt:lpstr>KIBI Timeline</vt:lpstr>
      <vt:lpstr>Praktické příklady!</vt:lpstr>
      <vt:lpstr>Postup při každém příkladu</vt:lpstr>
      <vt:lpstr>SYSLOG: Cisco logy v Elastic Stacku</vt:lpstr>
      <vt:lpstr>Logstash-cisco-elk.conf (-gelf.conf)</vt:lpstr>
      <vt:lpstr>Grok Debugger</vt:lpstr>
      <vt:lpstr>GROK konfigurace</vt:lpstr>
      <vt:lpstr>API: Zpracování dat z Twitteru</vt:lpstr>
      <vt:lpstr>Ukázka aplikace Sense</vt:lpstr>
      <vt:lpstr>ELasticsearch: {typy dat, mapování}</vt:lpstr>
      <vt:lpstr>ELasticsearch: {typy dat, mapování}</vt:lpstr>
      <vt:lpstr>API: Zpracování dat z IMAPu</vt:lpstr>
      <vt:lpstr>JSON: Zpracování dat z APTNotes</vt:lpstr>
      <vt:lpstr>CSV: Zpracování bankovních účtů</vt:lpstr>
      <vt:lpstr>KIBANA 5</vt:lpstr>
      <vt:lpstr>Nové rozhraní</vt:lpstr>
      <vt:lpstr>Podpora vkládání CSV</vt:lpstr>
      <vt:lpstr>editace typů</vt:lpstr>
      <vt:lpstr>Ukázka Console</vt:lpstr>
      <vt:lpstr>DalŠí datové zdroje?</vt:lpstr>
      <vt:lpstr>Jaké další zdroje zpracovávat?</vt:lpstr>
      <vt:lpstr>Jaké další zdroje zpracovávat?/2</vt:lpstr>
      <vt:lpstr>Další projekty</vt:lpstr>
      <vt:lpstr>Elasticsearch &amp; další řešení</vt:lpstr>
      <vt:lpstr>Elastic As a Service</vt:lpstr>
      <vt:lpstr>DISKUZE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Europen 2016: Tutorial</dc:title>
  <dc:creator>Microsoft Office User</dc:creator>
  <cp:lastModifiedBy>Microsoft Office User</cp:lastModifiedBy>
  <cp:revision>123</cp:revision>
  <cp:lastPrinted>2016-10-08T23:15:07Z</cp:lastPrinted>
  <dcterms:created xsi:type="dcterms:W3CDTF">2016-10-08T14:30:03Z</dcterms:created>
  <dcterms:modified xsi:type="dcterms:W3CDTF">2016-10-08T23:20:31Z</dcterms:modified>
</cp:coreProperties>
</file>

<file path=docProps/thumbnail.jpeg>
</file>